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10287000" cx="18288000"/>
  <p:notesSz cx="6858000" cy="9144000"/>
  <p:embeddedFontLst>
    <p:embeddedFont>
      <p:font typeface="Poppins"/>
      <p:regular r:id="rId36"/>
      <p:bold r:id="rId37"/>
      <p:italic r:id="rId38"/>
      <p:boldItalic r:id="rId39"/>
    </p:embeddedFont>
    <p:embeddedFont>
      <p:font typeface="Quicksand"/>
      <p:bold r:id="rId40"/>
    </p:embeddedFont>
    <p:embeddedFont>
      <p:font typeface="Open Sans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5" roundtripDataSignature="AMtx7mgZu0x6TF5/yH9xDQ8tu+AyqLYd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D16822D-D630-4EED-B6F3-EC4874DD3B9E}">
  <a:tblStyle styleId="{5D16822D-D630-4EED-B6F3-EC4874DD3B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481E42D-9AD5-45A8-9A33-651B65883D79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icksand-bold.fntdata"/><Relationship Id="rId20" Type="http://schemas.openxmlformats.org/officeDocument/2006/relationships/slide" Target="slides/slide14.xml"/><Relationship Id="rId42" Type="http://schemas.openxmlformats.org/officeDocument/2006/relationships/font" Target="fonts/OpenSansLight-bold.fntdata"/><Relationship Id="rId41" Type="http://schemas.openxmlformats.org/officeDocument/2006/relationships/font" Target="fonts/OpenSansLight-regular.fntdata"/><Relationship Id="rId22" Type="http://schemas.openxmlformats.org/officeDocument/2006/relationships/slide" Target="slides/slide16.xml"/><Relationship Id="rId44" Type="http://schemas.openxmlformats.org/officeDocument/2006/relationships/font" Target="fonts/OpenSansLight-boldItalic.fntdata"/><Relationship Id="rId21" Type="http://schemas.openxmlformats.org/officeDocument/2006/relationships/slide" Target="slides/slide15.xml"/><Relationship Id="rId43" Type="http://schemas.openxmlformats.org/officeDocument/2006/relationships/font" Target="fonts/OpenSansLight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oppins-bold.fntdata"/><Relationship Id="rId14" Type="http://schemas.openxmlformats.org/officeDocument/2006/relationships/slide" Target="slides/slide8.xml"/><Relationship Id="rId36" Type="http://schemas.openxmlformats.org/officeDocument/2006/relationships/font" Target="fonts/Poppins-regular.fntdata"/><Relationship Id="rId17" Type="http://schemas.openxmlformats.org/officeDocument/2006/relationships/slide" Target="slides/slide11.xml"/><Relationship Id="rId39" Type="http://schemas.openxmlformats.org/officeDocument/2006/relationships/font" Target="fonts/Poppins-boldItalic.fntdata"/><Relationship Id="rId16" Type="http://schemas.openxmlformats.org/officeDocument/2006/relationships/slide" Target="slides/slide10.xml"/><Relationship Id="rId38" Type="http://schemas.openxmlformats.org/officeDocument/2006/relationships/font" Target="fonts/Poppi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22" name="Google Shape;222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Randomly select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K initial cluster centers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(called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centroids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) from the data points. These will act as the starting point for each cluster.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fd1553ac5_0_5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fd1553ac5_0_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5fd1553ac5_0_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1" name="Google Shape;241;p11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fd1553ac5_0_12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fd1553ac5_0_1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5fd1553ac5_0_12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59" name="Google Shape;259;p1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2" name="Google Shape;272;p1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85" name="Google Shape;285;p1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d1553ac5_0_18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d1553ac5_0_1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5fd1553ac5_0_18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04" name="Google Shape;304;p1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16" name="Google Shape;316;p1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7" name="Google Shape;97;p2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31" name="Google Shape;331;p1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45" name="Google Shape;345;p1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1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60" name="Google Shape;360;p1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1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76" name="Google Shape;376;p2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2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89" name="Google Shape;389;p2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2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01" name="Google Shape;401;p2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2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3" name="Google Shape;413;p2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2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26" name="Google Shape;426;p2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41" name="Google Shape;441;p2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2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60" name="Google Shape;460;p2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2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0" name="Google Shape;110;p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2" name="Google Shape;122;p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7" name="Google Shape;147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5" name="Google Shape;165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84" name="Google Shape;184;p7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7" name="Google Shape;197;p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10" name="Google Shape;210;p9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4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4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4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43.jp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9.jpg"/><Relationship Id="rId5" Type="http://schemas.openxmlformats.org/officeDocument/2006/relationships/image" Target="../media/image48.png"/><Relationship Id="rId6" Type="http://schemas.openxmlformats.org/officeDocument/2006/relationships/image" Target="../media/image3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9.jpg"/><Relationship Id="rId5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9.jpg"/><Relationship Id="rId5" Type="http://schemas.openxmlformats.org/officeDocument/2006/relationships/image" Target="../media/image48.png"/><Relationship Id="rId6" Type="http://schemas.openxmlformats.org/officeDocument/2006/relationships/image" Target="../media/image3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9.jpg"/><Relationship Id="rId5" Type="http://schemas.openxmlformats.org/officeDocument/2006/relationships/image" Target="../media/image48.png"/><Relationship Id="rId6" Type="http://schemas.openxmlformats.org/officeDocument/2006/relationships/image" Target="../media/image35.jpg"/><Relationship Id="rId7" Type="http://schemas.openxmlformats.org/officeDocument/2006/relationships/image" Target="../media/image3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hyperlink" Target="https://www.naftaliharris.com/blog/visualizing-dbscan-clustering/" TargetMode="External"/><Relationship Id="rId5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jpg"/><Relationship Id="rId11" Type="http://schemas.openxmlformats.org/officeDocument/2006/relationships/image" Target="../media/image1.png"/><Relationship Id="rId10" Type="http://schemas.openxmlformats.org/officeDocument/2006/relationships/image" Target="../media/image30.png"/><Relationship Id="rId9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7" Type="http://schemas.openxmlformats.org/officeDocument/2006/relationships/image" Target="../media/image2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10" Type="http://schemas.openxmlformats.org/officeDocument/2006/relationships/image" Target="../media/image1.png"/><Relationship Id="rId9" Type="http://schemas.openxmlformats.org/officeDocument/2006/relationships/image" Target="../media/image30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3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10" Type="http://schemas.openxmlformats.org/officeDocument/2006/relationships/image" Target="../media/image1.png"/><Relationship Id="rId9" Type="http://schemas.openxmlformats.org/officeDocument/2006/relationships/image" Target="../media/image30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3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0" y="0"/>
            <a:ext cx="18288000" cy="10287022"/>
          </a:xfrm>
          <a:custGeom>
            <a:rect b="b" l="l" r="r" t="t"/>
            <a:pathLst>
              <a:path extrusionOk="0" h="10287022" w="18288000">
                <a:moveTo>
                  <a:pt x="0" y="0"/>
                </a:moveTo>
                <a:lnTo>
                  <a:pt x="18288000" y="0"/>
                </a:lnTo>
                <a:lnTo>
                  <a:pt x="18288000" y="10287022"/>
                </a:lnTo>
                <a:lnTo>
                  <a:pt x="0" y="10287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690475" y="5739325"/>
            <a:ext cx="10592402" cy="2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UNSUPERVISED LEARNING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0"/>
          <p:cNvSpPr/>
          <p:nvPr/>
        </p:nvSpPr>
        <p:spPr>
          <a:xfrm>
            <a:off x="1524000" y="5878016"/>
            <a:ext cx="14505432" cy="3814763"/>
          </a:xfrm>
          <a:custGeom>
            <a:rect b="b" l="l" r="r" t="t"/>
            <a:pathLst>
              <a:path extrusionOk="0" h="5086350" w="19340576">
                <a:moveTo>
                  <a:pt x="0" y="0"/>
                </a:moveTo>
                <a:lnTo>
                  <a:pt x="19340576" y="0"/>
                </a:lnTo>
                <a:lnTo>
                  <a:pt x="19340576" y="5086350"/>
                </a:lnTo>
                <a:lnTo>
                  <a:pt x="0" y="5086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8738" l="0" r="0" t="-9873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0"/>
          <p:cNvSpPr/>
          <p:nvPr/>
        </p:nvSpPr>
        <p:spPr>
          <a:xfrm>
            <a:off x="1524000" y="2140806"/>
            <a:ext cx="14505429" cy="3955472"/>
          </a:xfrm>
          <a:custGeom>
            <a:rect b="b" l="l" r="r" t="t"/>
            <a:pathLst>
              <a:path extrusionOk="0" h="3955472" w="14505429">
                <a:moveTo>
                  <a:pt x="0" y="0"/>
                </a:moveTo>
                <a:lnTo>
                  <a:pt x="14505429" y="0"/>
                </a:lnTo>
                <a:lnTo>
                  <a:pt x="14505429" y="3955472"/>
                </a:lnTo>
                <a:lnTo>
                  <a:pt x="0" y="3955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K-MEANS CLUSTERING</a:t>
            </a:r>
            <a:endParaRPr/>
          </a:p>
        </p:txBody>
      </p:sp>
      <p:sp>
        <p:nvSpPr>
          <p:cNvPr id="231" name="Google Shape;231;p10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Unsupervised Learning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d1553ac5_0_5"/>
          <p:cNvSpPr txBox="1"/>
          <p:nvPr/>
        </p:nvSpPr>
        <p:spPr>
          <a:xfrm>
            <a:off x="0" y="558675"/>
            <a:ext cx="18288000" cy="9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dk1"/>
                </a:solidFill>
              </a:rPr>
              <a:t> K-Means Clustering: Step-by-Step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1. Initialization</a:t>
            </a:r>
            <a:endParaRPr b="1"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Randomly select </a:t>
            </a:r>
            <a:r>
              <a:rPr b="1" lang="en-US" sz="2700">
                <a:solidFill>
                  <a:schemeClr val="dk1"/>
                </a:solidFill>
              </a:rPr>
              <a:t>K initial cluster centers</a:t>
            </a:r>
            <a:r>
              <a:rPr lang="en-US" sz="2700">
                <a:solidFill>
                  <a:schemeClr val="dk1"/>
                </a:solidFill>
              </a:rPr>
              <a:t> (called </a:t>
            </a:r>
            <a:r>
              <a:rPr i="1" lang="en-US" sz="2700">
                <a:solidFill>
                  <a:schemeClr val="dk1"/>
                </a:solidFill>
              </a:rPr>
              <a:t>centroids</a:t>
            </a:r>
            <a:r>
              <a:rPr lang="en-US" sz="2700">
                <a:solidFill>
                  <a:schemeClr val="dk1"/>
                </a:solidFill>
              </a:rPr>
              <a:t>) from the data points. These will act as the starting point for each cluster.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2. Assign Points (1)</a:t>
            </a:r>
            <a:endParaRPr b="1"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Each data point is </a:t>
            </a:r>
            <a:r>
              <a:rPr b="1" lang="en-US" sz="2700">
                <a:solidFill>
                  <a:schemeClr val="dk1"/>
                </a:solidFill>
              </a:rPr>
              <a:t>assigned to the nearest centroid</a:t>
            </a:r>
            <a:r>
              <a:rPr lang="en-US" sz="2700">
                <a:solidFill>
                  <a:schemeClr val="dk1"/>
                </a:solidFill>
              </a:rPr>
              <a:t>, typically using Euclidean distance.</a:t>
            </a:r>
            <a:br>
              <a:rPr lang="en-US" sz="2700">
                <a:solidFill>
                  <a:schemeClr val="dk1"/>
                </a:solidFill>
              </a:rPr>
            </a:br>
            <a:r>
              <a:rPr lang="en-US" sz="2700">
                <a:solidFill>
                  <a:schemeClr val="dk1"/>
                </a:solidFill>
              </a:rPr>
              <a:t>  This creates K initial clusters.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3. Recompute Centers (1)</a:t>
            </a:r>
            <a:endParaRPr b="1"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</a:rPr>
              <a:t>For each cluster, </a:t>
            </a:r>
            <a:r>
              <a:rPr b="1" lang="en-US" sz="2700">
                <a:solidFill>
                  <a:schemeClr val="dk1"/>
                </a:solidFill>
              </a:rPr>
              <a:t>calculate the new centroid</a:t>
            </a:r>
            <a:r>
              <a:rPr lang="en-US" sz="2700">
                <a:solidFill>
                  <a:schemeClr val="dk1"/>
                </a:solidFill>
              </a:rPr>
              <a:t> by averaging the positions (mean) of all the points assigned to that cluster.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1"/>
          <p:cNvSpPr/>
          <p:nvPr/>
        </p:nvSpPr>
        <p:spPr>
          <a:xfrm>
            <a:off x="1981200" y="2459431"/>
            <a:ext cx="13705023" cy="7082848"/>
          </a:xfrm>
          <a:custGeom>
            <a:rect b="b" l="l" r="r" t="t"/>
            <a:pathLst>
              <a:path extrusionOk="0" h="7082848" w="13705023">
                <a:moveTo>
                  <a:pt x="0" y="0"/>
                </a:moveTo>
                <a:lnTo>
                  <a:pt x="13705022" y="0"/>
                </a:lnTo>
                <a:lnTo>
                  <a:pt x="13705022" y="7082847"/>
                </a:lnTo>
                <a:lnTo>
                  <a:pt x="0" y="70828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1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K-MEANS CLUSTERING</a:t>
            </a:r>
            <a:endParaRPr/>
          </a:p>
        </p:txBody>
      </p:sp>
      <p:sp>
        <p:nvSpPr>
          <p:cNvPr id="249" name="Google Shape;249;p11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Unsupervised Learning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fd1553ac5_0_12"/>
          <p:cNvSpPr txBox="1"/>
          <p:nvPr/>
        </p:nvSpPr>
        <p:spPr>
          <a:xfrm>
            <a:off x="0" y="0"/>
            <a:ext cx="18288000" cy="112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4. Reassign Points (2)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Now that the centroids have moved, </a:t>
            </a:r>
            <a:r>
              <a:rPr b="1" lang="en-US" sz="2200">
                <a:solidFill>
                  <a:schemeClr val="dk1"/>
                </a:solidFill>
              </a:rPr>
              <a:t>reassign each data point to the nearest new centroid</a:t>
            </a:r>
            <a:r>
              <a:rPr lang="en-US" sz="2200">
                <a:solidFill>
                  <a:schemeClr val="dk1"/>
                </a:solidFill>
              </a:rPr>
              <a:t>.</a:t>
            </a:r>
            <a:br>
              <a:rPr lang="en-US" sz="2200">
                <a:solidFill>
                  <a:schemeClr val="dk1"/>
                </a:solidFill>
              </a:rPr>
            </a:br>
            <a:r>
              <a:rPr lang="en-US" sz="2200">
                <a:solidFill>
                  <a:schemeClr val="dk1"/>
                </a:solidFill>
              </a:rPr>
              <a:t> </a:t>
            </a:r>
            <a:r>
              <a:rPr lang="en-US" sz="2200">
                <a:solidFill>
                  <a:schemeClr val="dk1"/>
                </a:solidFill>
              </a:rPr>
              <a:t>➡️</a:t>
            </a:r>
            <a:r>
              <a:rPr lang="en-US" sz="2200">
                <a:solidFill>
                  <a:schemeClr val="dk1"/>
                </a:solidFill>
              </a:rPr>
              <a:t> Some points may change clusters.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5. Recompute Centers (2)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Again, </a:t>
            </a:r>
            <a:r>
              <a:rPr b="1" lang="en-US" sz="2200">
                <a:solidFill>
                  <a:schemeClr val="dk1"/>
                </a:solidFill>
              </a:rPr>
              <a:t>update the centroids</a:t>
            </a:r>
            <a:r>
              <a:rPr lang="en-US" sz="2200">
                <a:solidFill>
                  <a:schemeClr val="dk1"/>
                </a:solidFill>
              </a:rPr>
              <a:t> by taking the mean of the newly formed clusters.</a:t>
            </a:r>
            <a:br>
              <a:rPr lang="en-US" sz="2200">
                <a:solidFill>
                  <a:schemeClr val="dk1"/>
                </a:solidFill>
              </a:rPr>
            </a:br>
            <a:r>
              <a:rPr lang="en-US" sz="2200">
                <a:solidFill>
                  <a:schemeClr val="dk1"/>
                </a:solidFill>
              </a:rPr>
              <a:t> ➡️ Centroids shift closer to the "true" centers of the data distribution.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6. Reassign Points (3)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Repeat the assignment step: </a:t>
            </a:r>
            <a:r>
              <a:rPr b="1" lang="en-US" sz="2200">
                <a:solidFill>
                  <a:schemeClr val="dk1"/>
                </a:solidFill>
              </a:rPr>
              <a:t>check again which centroid is closest to each point</a:t>
            </a:r>
            <a:r>
              <a:rPr lang="en-US" sz="2200">
                <a:solidFill>
                  <a:schemeClr val="dk1"/>
                </a:solidFill>
              </a:rPr>
              <a:t>, and reassign if necessary.</a:t>
            </a:r>
            <a:br>
              <a:rPr lang="en-US" sz="2200">
                <a:solidFill>
                  <a:schemeClr val="dk1"/>
                </a:solidFill>
              </a:rPr>
            </a:br>
            <a:r>
              <a:rPr lang="en-US" sz="2200">
                <a:solidFill>
                  <a:schemeClr val="dk1"/>
                </a:solidFill>
              </a:rPr>
              <a:t> ➡️ Fewer points should change clusters at this stage.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7. Recompute Centers (3)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Recalculate centroids one more time. If </a:t>
            </a:r>
            <a:r>
              <a:rPr b="1" lang="en-US" sz="2200">
                <a:solidFill>
                  <a:schemeClr val="dk1"/>
                </a:solidFill>
              </a:rPr>
              <a:t>no points change clusters</a:t>
            </a:r>
            <a:r>
              <a:rPr lang="en-US" sz="2200">
                <a:solidFill>
                  <a:schemeClr val="dk1"/>
                </a:solidFill>
              </a:rPr>
              <a:t>, or the centroids </a:t>
            </a:r>
            <a:r>
              <a:rPr b="1" lang="en-US" sz="2200">
                <a:solidFill>
                  <a:schemeClr val="dk1"/>
                </a:solidFill>
              </a:rPr>
              <a:t>stop moving significantly</a:t>
            </a:r>
            <a:r>
              <a:rPr lang="en-US" sz="2200">
                <a:solidFill>
                  <a:schemeClr val="dk1"/>
                </a:solidFill>
              </a:rPr>
              <a:t>, the algorithm </a:t>
            </a:r>
            <a:r>
              <a:rPr b="1" lang="en-US" sz="2200">
                <a:solidFill>
                  <a:schemeClr val="dk1"/>
                </a:solidFill>
              </a:rPr>
              <a:t>converges</a:t>
            </a:r>
            <a:r>
              <a:rPr lang="en-US" sz="2200">
                <a:solidFill>
                  <a:schemeClr val="dk1"/>
                </a:solidFill>
              </a:rPr>
              <a:t> and stops.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✅ Final Output</a:t>
            </a:r>
            <a:endParaRPr b="1" sz="24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Stable clusters with their respective centroids.</a:t>
            </a:r>
            <a:br>
              <a:rPr lang="en-US" sz="2200">
                <a:solidFill>
                  <a:schemeClr val="dk1"/>
                </a:solidFill>
              </a:rPr>
            </a:br>
            <a:endParaRPr sz="23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300">
                <a:solidFill>
                  <a:schemeClr val="dk1"/>
                </a:solidFill>
              </a:rPr>
              <a:t>Each data point is assigned to one cluster.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2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K-MEANS CLUSTERING</a:t>
            </a:r>
            <a:endParaRPr/>
          </a:p>
        </p:txBody>
      </p:sp>
      <p:sp>
        <p:nvSpPr>
          <p:cNvPr id="266" name="Google Shape;266;p12"/>
          <p:cNvSpPr txBox="1"/>
          <p:nvPr/>
        </p:nvSpPr>
        <p:spPr>
          <a:xfrm>
            <a:off x="1524000" y="2465302"/>
            <a:ext cx="8665378" cy="4306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In the end you are left with areas that identify in which a cluster a newly assigned point would be classified.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These are known as the Voronoi Regions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Regions identify the closest centroid center to each point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7" name="Google Shape;267;p12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Data Squad | Unsupervised Learning</a:t>
            </a:r>
            <a:endParaRPr/>
          </a:p>
        </p:txBody>
      </p:sp>
      <p:sp>
        <p:nvSpPr>
          <p:cNvPr id="268" name="Google Shape;268;p12"/>
          <p:cNvSpPr/>
          <p:nvPr/>
        </p:nvSpPr>
        <p:spPr>
          <a:xfrm>
            <a:off x="10426500" y="3001235"/>
            <a:ext cx="7222637" cy="4901856"/>
          </a:xfrm>
          <a:custGeom>
            <a:rect b="b" l="l" r="r" t="t"/>
            <a:pathLst>
              <a:path extrusionOk="0" h="7517003" w="11075924">
                <a:moveTo>
                  <a:pt x="0" y="0"/>
                </a:moveTo>
                <a:lnTo>
                  <a:pt x="11075924" y="0"/>
                </a:lnTo>
                <a:lnTo>
                  <a:pt x="11075924" y="7517003"/>
                </a:lnTo>
                <a:lnTo>
                  <a:pt x="0" y="75170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K-MEANS CLUSTERING</a:t>
            </a:r>
            <a:endParaRPr/>
          </a:p>
        </p:txBody>
      </p:sp>
      <p:sp>
        <p:nvSpPr>
          <p:cNvPr id="279" name="Google Shape;279;p13"/>
          <p:cNvSpPr txBox="1"/>
          <p:nvPr/>
        </p:nvSpPr>
        <p:spPr>
          <a:xfrm>
            <a:off x="1524000" y="2465302"/>
            <a:ext cx="8665378" cy="1305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In this coordinate system, the clusters are found in complex shapes which makes it harder for the kmeans to correctly identify them</a:t>
            </a:r>
            <a:endParaRPr/>
          </a:p>
        </p:txBody>
      </p:sp>
      <p:sp>
        <p:nvSpPr>
          <p:cNvPr id="280" name="Google Shape;280;p13"/>
          <p:cNvSpPr txBox="1"/>
          <p:nvPr/>
        </p:nvSpPr>
        <p:spPr>
          <a:xfrm>
            <a:off x="6720907" y="9761287"/>
            <a:ext cx="11251751" cy="621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Unsupervised Learning</a:t>
            </a:r>
            <a:endParaRPr/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DC5F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1" name="Google Shape;281;p13"/>
          <p:cNvSpPr/>
          <p:nvPr/>
        </p:nvSpPr>
        <p:spPr>
          <a:xfrm>
            <a:off x="8768063" y="3430940"/>
            <a:ext cx="9204561" cy="6368416"/>
          </a:xfrm>
          <a:custGeom>
            <a:rect b="b" l="l" r="r" t="t"/>
            <a:pathLst>
              <a:path extrusionOk="0" h="8178165" w="11820271">
                <a:moveTo>
                  <a:pt x="0" y="0"/>
                </a:moveTo>
                <a:lnTo>
                  <a:pt x="11820271" y="0"/>
                </a:lnTo>
                <a:lnTo>
                  <a:pt x="11820271" y="8178165"/>
                </a:lnTo>
                <a:lnTo>
                  <a:pt x="0" y="81781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4"/>
          <p:cNvSpPr/>
          <p:nvPr/>
        </p:nvSpPr>
        <p:spPr>
          <a:xfrm>
            <a:off x="10799375" y="0"/>
            <a:ext cx="7647170" cy="10287000"/>
          </a:xfrm>
          <a:custGeom>
            <a:rect b="b" l="l" r="r" t="t"/>
            <a:pathLst>
              <a:path extrusionOk="0" h="1593725" w="1184747">
                <a:moveTo>
                  <a:pt x="0" y="0"/>
                </a:moveTo>
                <a:lnTo>
                  <a:pt x="1184747" y="0"/>
                </a:lnTo>
                <a:lnTo>
                  <a:pt x="1184747" y="1593725"/>
                </a:lnTo>
                <a:lnTo>
                  <a:pt x="0" y="159372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4241" r="-2765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4"/>
          <p:cNvSpPr/>
          <p:nvPr/>
        </p:nvSpPr>
        <p:spPr>
          <a:xfrm>
            <a:off x="1028700" y="3156571"/>
            <a:ext cx="9388316" cy="6101715"/>
          </a:xfrm>
          <a:custGeom>
            <a:rect b="b" l="l" r="r" t="t"/>
            <a:pathLst>
              <a:path extrusionOk="0" h="8135620" w="12517755">
                <a:moveTo>
                  <a:pt x="0" y="0"/>
                </a:moveTo>
                <a:lnTo>
                  <a:pt x="12517755" y="0"/>
                </a:lnTo>
                <a:lnTo>
                  <a:pt x="12517755" y="8135620"/>
                </a:lnTo>
                <a:lnTo>
                  <a:pt x="0" y="8135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4"/>
          <p:cNvSpPr txBox="1"/>
          <p:nvPr/>
        </p:nvSpPr>
        <p:spPr>
          <a:xfrm>
            <a:off x="1524000" y="1347937"/>
            <a:ext cx="8650926" cy="1478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K-MEANS CLUSTERING - LIMITATIONS</a:t>
            </a:r>
            <a:endParaRPr/>
          </a:p>
        </p:txBody>
      </p:sp>
      <p:sp>
        <p:nvSpPr>
          <p:cNvPr id="294" name="Google Shape;294;p1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Unsupervised Learning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fd1553ac5_0_18"/>
          <p:cNvSpPr txBox="1"/>
          <p:nvPr/>
        </p:nvSpPr>
        <p:spPr>
          <a:xfrm>
            <a:off x="282925" y="0"/>
            <a:ext cx="17484600" cy="10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</a:rPr>
              <a:t> K-Means Clustering – Limitations</a:t>
            </a:r>
            <a:endParaRPr b="1"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AutoNum type="arabicPeriod"/>
            </a:pPr>
            <a:r>
              <a:rPr b="1" lang="en-US" sz="3300">
                <a:solidFill>
                  <a:schemeClr val="dk1"/>
                </a:solidFill>
              </a:rPr>
              <a:t>Must Specify K</a:t>
            </a:r>
            <a:br>
              <a:rPr b="1" lang="en-US" sz="3300">
                <a:solidFill>
                  <a:schemeClr val="dk1"/>
                </a:solidFill>
              </a:rPr>
            </a:br>
            <a:r>
              <a:rPr lang="en-US" sz="3300">
                <a:solidFill>
                  <a:schemeClr val="dk1"/>
                </a:solidFill>
              </a:rPr>
              <a:t> The number of clusters (K) must be chosen in advance, which isn't always obvious.</a:t>
            </a:r>
            <a:br>
              <a:rPr lang="en-US" sz="3300">
                <a:solidFill>
                  <a:schemeClr val="dk1"/>
                </a:solidFill>
              </a:rPr>
            </a:br>
            <a:endParaRPr sz="33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AutoNum type="arabicPeriod"/>
            </a:pPr>
            <a:r>
              <a:rPr b="1" lang="en-US" sz="3300">
                <a:solidFill>
                  <a:schemeClr val="dk1"/>
                </a:solidFill>
              </a:rPr>
              <a:t>Assumes Spherical Clusters</a:t>
            </a:r>
            <a:br>
              <a:rPr b="1" lang="en-US" sz="3300">
                <a:solidFill>
                  <a:schemeClr val="dk1"/>
                </a:solidFill>
              </a:rPr>
            </a:br>
            <a:r>
              <a:rPr lang="en-US" sz="3300">
                <a:solidFill>
                  <a:schemeClr val="dk1"/>
                </a:solidFill>
              </a:rPr>
              <a:t> Works poorly with clusters of irregular shapes or varying sizes.</a:t>
            </a:r>
            <a:br>
              <a:rPr lang="en-US" sz="3300">
                <a:solidFill>
                  <a:schemeClr val="dk1"/>
                </a:solidFill>
              </a:rPr>
            </a:br>
            <a:endParaRPr sz="33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AutoNum type="arabicPeriod"/>
            </a:pPr>
            <a:r>
              <a:rPr b="1" lang="en-US" sz="3300">
                <a:solidFill>
                  <a:schemeClr val="dk1"/>
                </a:solidFill>
              </a:rPr>
              <a:t>Sensitive to Initialization</a:t>
            </a:r>
            <a:br>
              <a:rPr b="1" lang="en-US" sz="3300">
                <a:solidFill>
                  <a:schemeClr val="dk1"/>
                </a:solidFill>
              </a:rPr>
            </a:br>
            <a:r>
              <a:rPr lang="en-US" sz="3300">
                <a:solidFill>
                  <a:schemeClr val="dk1"/>
                </a:solidFill>
              </a:rPr>
              <a:t> Random starting points can lead to different or suboptimal results.</a:t>
            </a:r>
            <a:br>
              <a:rPr lang="en-US" sz="3300">
                <a:solidFill>
                  <a:schemeClr val="dk1"/>
                </a:solidFill>
              </a:rPr>
            </a:br>
            <a:endParaRPr sz="33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AutoNum type="arabicPeriod"/>
            </a:pPr>
            <a:r>
              <a:rPr b="1" lang="en-US" sz="3300">
                <a:solidFill>
                  <a:schemeClr val="dk1"/>
                </a:solidFill>
              </a:rPr>
              <a:t>Affected by Outliers</a:t>
            </a:r>
            <a:br>
              <a:rPr b="1" lang="en-US" sz="3300">
                <a:solidFill>
                  <a:schemeClr val="dk1"/>
                </a:solidFill>
              </a:rPr>
            </a:br>
            <a:r>
              <a:rPr lang="en-US" sz="3300">
                <a:solidFill>
                  <a:schemeClr val="dk1"/>
                </a:solidFill>
              </a:rPr>
              <a:t> Outliers can distort centroids and reduce clustering accuracy.</a:t>
            </a:r>
            <a:br>
              <a:rPr lang="en-US" sz="3300">
                <a:solidFill>
                  <a:schemeClr val="dk1"/>
                </a:solidFill>
              </a:rPr>
            </a:br>
            <a:endParaRPr sz="33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AutoNum type="arabicPeriod"/>
            </a:pPr>
            <a:r>
              <a:rPr b="1" lang="en-US" sz="3300">
                <a:solidFill>
                  <a:schemeClr val="dk1"/>
                </a:solidFill>
              </a:rPr>
              <a:t>Requires Numeric Data</a:t>
            </a:r>
            <a:br>
              <a:rPr b="1" lang="en-US" sz="3300">
                <a:solidFill>
                  <a:schemeClr val="dk1"/>
                </a:solidFill>
              </a:rPr>
            </a:br>
            <a:r>
              <a:rPr lang="en-US" sz="3300">
                <a:solidFill>
                  <a:schemeClr val="dk1"/>
                </a:solidFill>
              </a:rPr>
              <a:t> K-Means relies on distance calculations and can't handle categorical data directly.</a:t>
            </a:r>
            <a:br>
              <a:rPr lang="en-US" sz="3300">
                <a:solidFill>
                  <a:schemeClr val="dk1"/>
                </a:solidFill>
              </a:rPr>
            </a:br>
            <a:endParaRPr sz="3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5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AGGLOMERATIVE CLUSTERING</a:t>
            </a:r>
            <a:endParaRPr/>
          </a:p>
        </p:txBody>
      </p:sp>
      <p:sp>
        <p:nvSpPr>
          <p:cNvPr id="311" name="Google Shape;311;p15"/>
          <p:cNvSpPr txBox="1"/>
          <p:nvPr/>
        </p:nvSpPr>
        <p:spPr>
          <a:xfrm>
            <a:off x="6720907" y="9761287"/>
            <a:ext cx="11251751" cy="621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Unsupervised Learning</a:t>
            </a:r>
            <a:endParaRPr/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DC5F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12" name="Google Shape;312;p15"/>
          <p:cNvSpPr/>
          <p:nvPr/>
        </p:nvSpPr>
        <p:spPr>
          <a:xfrm>
            <a:off x="1524000" y="2706851"/>
            <a:ext cx="15943326" cy="6526530"/>
          </a:xfrm>
          <a:custGeom>
            <a:rect b="b" l="l" r="r" t="t"/>
            <a:pathLst>
              <a:path extrusionOk="0" h="8702040" w="21257768">
                <a:moveTo>
                  <a:pt x="0" y="0"/>
                </a:moveTo>
                <a:lnTo>
                  <a:pt x="21257768" y="0"/>
                </a:lnTo>
                <a:lnTo>
                  <a:pt x="21257768" y="8702040"/>
                </a:lnTo>
                <a:lnTo>
                  <a:pt x="0" y="8702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6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AGGLOMERATIVE CLUSTERING</a:t>
            </a:r>
            <a:endParaRPr/>
          </a:p>
        </p:txBody>
      </p:sp>
      <p:sp>
        <p:nvSpPr>
          <p:cNvPr id="323" name="Google Shape;323;p16"/>
          <p:cNvSpPr/>
          <p:nvPr/>
        </p:nvSpPr>
        <p:spPr>
          <a:xfrm>
            <a:off x="14501306" y="1281262"/>
            <a:ext cx="3422103" cy="2963387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6215" r="-462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6"/>
          <p:cNvSpPr/>
          <p:nvPr/>
        </p:nvSpPr>
        <p:spPr>
          <a:xfrm>
            <a:off x="14501306" y="4649545"/>
            <a:ext cx="3422103" cy="2963387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4985" r="-1498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6"/>
          <p:cNvSpPr/>
          <p:nvPr/>
        </p:nvSpPr>
        <p:spPr>
          <a:xfrm>
            <a:off x="11418137" y="6472483"/>
            <a:ext cx="3422103" cy="2963387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5354" r="-1535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6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Ensemble Learning</a:t>
            </a:r>
            <a:endParaRPr/>
          </a:p>
        </p:txBody>
      </p:sp>
      <p:sp>
        <p:nvSpPr>
          <p:cNvPr id="327" name="Google Shape;327;p16"/>
          <p:cNvSpPr txBox="1"/>
          <p:nvPr/>
        </p:nvSpPr>
        <p:spPr>
          <a:xfrm>
            <a:off x="1524000" y="2465302"/>
            <a:ext cx="8665378" cy="4306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The algorithm starts by declaring each point as its own cluster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Then a criteria of merging between clusters is iteratively applied until the desired number of </a:t>
            </a:r>
            <a:r>
              <a:rPr b="1" lang="en-US" sz="2464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cluster is reached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There are several criteria of linkage that specify what are the two most similar clusters to merge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-29095" y="6667500"/>
            <a:ext cx="18288000" cy="5810401"/>
          </a:xfrm>
          <a:custGeom>
            <a:rect b="b" l="l" r="r" t="t"/>
            <a:pathLst>
              <a:path extrusionOk="0" h="900183" w="2833290">
                <a:moveTo>
                  <a:pt x="0" y="0"/>
                </a:moveTo>
                <a:lnTo>
                  <a:pt x="2833290" y="0"/>
                </a:lnTo>
                <a:lnTo>
                  <a:pt x="2833290" y="900183"/>
                </a:lnTo>
                <a:lnTo>
                  <a:pt x="0" y="900183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3011" l="0" r="0" t="-3301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UNSUPERVISED LEARNING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1524000" y="2465302"/>
            <a:ext cx="14978739" cy="4722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Unsupervised Learning refers to all kinds of machine learning where there is no known output no sort of "labels" that we are using to predict an outcome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Rather, the algorithm is given data and asked to extract knowledge based on any patterns it is able to find</a:t>
            </a:r>
            <a:endParaRPr/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Unsupervised Learning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7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AGGLOMERATIVE CLUSTERING</a:t>
            </a:r>
            <a:endParaRPr/>
          </a:p>
        </p:txBody>
      </p:sp>
      <p:sp>
        <p:nvSpPr>
          <p:cNvPr id="338" name="Google Shape;338;p17"/>
          <p:cNvSpPr/>
          <p:nvPr/>
        </p:nvSpPr>
        <p:spPr>
          <a:xfrm>
            <a:off x="14501306" y="1281262"/>
            <a:ext cx="3422103" cy="2963387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6215" r="-462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Ensemble Learning</a:t>
            </a:r>
            <a:endParaRPr/>
          </a:p>
        </p:txBody>
      </p:sp>
      <p:sp>
        <p:nvSpPr>
          <p:cNvPr id="340" name="Google Shape;340;p17"/>
          <p:cNvSpPr txBox="1"/>
          <p:nvPr/>
        </p:nvSpPr>
        <p:spPr>
          <a:xfrm>
            <a:off x="1524000" y="2465302"/>
            <a:ext cx="12647700" cy="6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There are several criteria of linkage that specify what are the two most similar clusters to merge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ward</a:t>
            </a:r>
            <a:endParaRPr/>
          </a:p>
          <a:p>
            <a:pPr indent="0" lvl="0" marL="0" marR="0" rtl="0" algn="l">
              <a:lnSpc>
                <a:spcPct val="138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The default choice, ward m</a:t>
            </a:r>
            <a:r>
              <a:rPr lang="en-US" sz="22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inimizes variance within merged clusters</a:t>
            </a:r>
            <a:endParaRPr/>
          </a:p>
          <a:p>
            <a:pPr indent="0" lvl="0" marL="0" marR="0" rtl="0" algn="l">
              <a:lnSpc>
                <a:spcPct val="138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average</a:t>
            </a:r>
            <a:endParaRPr/>
          </a:p>
          <a:p>
            <a:pPr indent="0" lvl="0" marL="0" marR="0" rtl="0" algn="l">
              <a:lnSpc>
                <a:spcPct val="138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average linkage merges the two clusters that have the smallest average distance between all their points.</a:t>
            </a:r>
            <a:endParaRPr/>
          </a:p>
          <a:p>
            <a:pPr indent="0" lvl="0" marL="0" marR="0" rtl="0" algn="l">
              <a:lnSpc>
                <a:spcPct val="138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complete</a:t>
            </a:r>
            <a:endParaRPr/>
          </a:p>
          <a:p>
            <a:pPr indent="0" lvl="0" marL="0" marR="0" rtl="0" algn="l">
              <a:lnSpc>
                <a:spcPct val="138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complete linkage (also known as maximum linkage) merges the two clusters that</a:t>
            </a:r>
            <a:endParaRPr/>
          </a:p>
          <a:p>
            <a:pPr indent="0" lvl="0" marL="0" marR="0" rtl="0" algn="l">
              <a:lnSpc>
                <a:spcPct val="138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have the smallest maximum distance between their points.</a:t>
            </a:r>
            <a:endParaRPr/>
          </a:p>
        </p:txBody>
      </p:sp>
      <p:sp>
        <p:nvSpPr>
          <p:cNvPr id="341" name="Google Shape;341;p17"/>
          <p:cNvSpPr/>
          <p:nvPr/>
        </p:nvSpPr>
        <p:spPr>
          <a:xfrm>
            <a:off x="14501306" y="4649545"/>
            <a:ext cx="3422103" cy="2963387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4985" r="-1498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8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DBSCAN</a:t>
            </a:r>
            <a:endParaRPr/>
          </a:p>
        </p:txBody>
      </p:sp>
      <p:sp>
        <p:nvSpPr>
          <p:cNvPr id="352" name="Google Shape;352;p18"/>
          <p:cNvSpPr/>
          <p:nvPr/>
        </p:nvSpPr>
        <p:spPr>
          <a:xfrm>
            <a:off x="14501306" y="1281262"/>
            <a:ext cx="3422103" cy="2963387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6215" r="-462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8"/>
          <p:cNvSpPr/>
          <p:nvPr/>
        </p:nvSpPr>
        <p:spPr>
          <a:xfrm>
            <a:off x="14501306" y="4649545"/>
            <a:ext cx="3422103" cy="2963387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4985" r="-1498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8"/>
          <p:cNvSpPr/>
          <p:nvPr/>
        </p:nvSpPr>
        <p:spPr>
          <a:xfrm>
            <a:off x="11418137" y="6472483"/>
            <a:ext cx="3422103" cy="2963387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5354" r="-1535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Ensemble Learning</a:t>
            </a:r>
            <a:endParaRPr/>
          </a:p>
        </p:txBody>
      </p:sp>
      <p:sp>
        <p:nvSpPr>
          <p:cNvPr id="356" name="Google Shape;356;p18"/>
          <p:cNvSpPr txBox="1"/>
          <p:nvPr/>
        </p:nvSpPr>
        <p:spPr>
          <a:xfrm>
            <a:off x="1524000" y="2465302"/>
            <a:ext cx="8665378" cy="6449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Density Based Spatial Clustering of Applications with Noise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Does not require the user to set the number of clusters "a priori"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Is able to identify clusters of complex shapes and points that are not part of any cluster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Works by identifying regions that are </a:t>
            </a:r>
            <a:r>
              <a:rPr b="1" lang="en-US" sz="2464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"crowded" or of high density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As a consequence it looks for dense regions followed by relatively empty regions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9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DBSCAN</a:t>
            </a:r>
            <a:endParaRPr/>
          </a:p>
        </p:txBody>
      </p:sp>
      <p:sp>
        <p:nvSpPr>
          <p:cNvPr id="367" name="Google Shape;367;p19"/>
          <p:cNvSpPr/>
          <p:nvPr/>
        </p:nvSpPr>
        <p:spPr>
          <a:xfrm>
            <a:off x="14501306" y="1028700"/>
            <a:ext cx="3422103" cy="2963387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6215" r="-462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9"/>
          <p:cNvSpPr/>
          <p:nvPr/>
        </p:nvSpPr>
        <p:spPr>
          <a:xfrm>
            <a:off x="14501306" y="4649545"/>
            <a:ext cx="3422103" cy="2963387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4985" r="-1498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9"/>
          <p:cNvSpPr/>
          <p:nvPr/>
        </p:nvSpPr>
        <p:spPr>
          <a:xfrm>
            <a:off x="11418137" y="6472483"/>
            <a:ext cx="3422103" cy="2963387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5354" r="-1535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9"/>
          <p:cNvSpPr/>
          <p:nvPr/>
        </p:nvSpPr>
        <p:spPr>
          <a:xfrm>
            <a:off x="11418137" y="2824951"/>
            <a:ext cx="3422103" cy="2963387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5791" r="-2579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9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Ensemble Learning</a:t>
            </a:r>
            <a:endParaRPr/>
          </a:p>
        </p:txBody>
      </p:sp>
      <p:sp>
        <p:nvSpPr>
          <p:cNvPr id="372" name="Google Shape;372;p19"/>
          <p:cNvSpPr txBox="1"/>
          <p:nvPr/>
        </p:nvSpPr>
        <p:spPr>
          <a:xfrm>
            <a:off x="1524000" y="2434193"/>
            <a:ext cx="8665378" cy="6020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Requires two parameters: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eps: how close points should be to each other to be considered part of a cluster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minPoints: the minumum number of points to form a dense region. for example if equals to 5 then we need at least 5 points within a eps distance to be considered a cluster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Any values that do not satisfy the density requirements are considered as outliers.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0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DBSCAN</a:t>
            </a:r>
            <a:endParaRPr/>
          </a:p>
        </p:txBody>
      </p:sp>
      <p:sp>
        <p:nvSpPr>
          <p:cNvPr id="383" name="Google Shape;383;p20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Ensemble Learning</a:t>
            </a:r>
            <a:endParaRPr/>
          </a:p>
        </p:txBody>
      </p:sp>
      <p:sp>
        <p:nvSpPr>
          <p:cNvPr id="384" name="Google Shape;384;p20"/>
          <p:cNvSpPr/>
          <p:nvPr/>
        </p:nvSpPr>
        <p:spPr>
          <a:xfrm>
            <a:off x="1288862" y="2296138"/>
            <a:ext cx="11455242" cy="7503224"/>
          </a:xfrm>
          <a:custGeom>
            <a:rect b="b" l="l" r="r" t="t"/>
            <a:pathLst>
              <a:path extrusionOk="0" h="10004298" w="15273655">
                <a:moveTo>
                  <a:pt x="0" y="0"/>
                </a:moveTo>
                <a:lnTo>
                  <a:pt x="15273655" y="0"/>
                </a:lnTo>
                <a:lnTo>
                  <a:pt x="15273655" y="10004298"/>
                </a:lnTo>
                <a:lnTo>
                  <a:pt x="0" y="100042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0"/>
          <p:cNvSpPr/>
          <p:nvPr/>
        </p:nvSpPr>
        <p:spPr>
          <a:xfrm>
            <a:off x="14347667" y="-7700543"/>
            <a:ext cx="11773151" cy="23280450"/>
          </a:xfrm>
          <a:custGeom>
            <a:rect b="b" l="l" r="r" t="t"/>
            <a:pathLst>
              <a:path extrusionOk="0" h="12744669" w="6445103">
                <a:moveTo>
                  <a:pt x="4833827" y="0"/>
                </a:moveTo>
                <a:lnTo>
                  <a:pt x="1611276" y="0"/>
                </a:lnTo>
                <a:lnTo>
                  <a:pt x="0" y="6372334"/>
                </a:lnTo>
                <a:lnTo>
                  <a:pt x="1611276" y="12744669"/>
                </a:lnTo>
                <a:lnTo>
                  <a:pt x="4833828" y="12744669"/>
                </a:lnTo>
                <a:lnTo>
                  <a:pt x="6445103" y="6372334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98113" r="-9811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1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DBSCAN -</a:t>
            </a:r>
            <a:r>
              <a:rPr lang="en-US" sz="57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5700" u="sng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Demo</a:t>
            </a:r>
            <a:endParaRPr/>
          </a:p>
        </p:txBody>
      </p:sp>
      <p:sp>
        <p:nvSpPr>
          <p:cNvPr id="396" name="Google Shape;396;p21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Ensemble Learning</a:t>
            </a:r>
            <a:endParaRPr/>
          </a:p>
        </p:txBody>
      </p:sp>
      <p:sp>
        <p:nvSpPr>
          <p:cNvPr id="397" name="Google Shape;397;p21"/>
          <p:cNvSpPr/>
          <p:nvPr/>
        </p:nvSpPr>
        <p:spPr>
          <a:xfrm>
            <a:off x="1524000" y="2817013"/>
            <a:ext cx="15462218" cy="5773769"/>
          </a:xfrm>
          <a:custGeom>
            <a:rect b="b" l="l" r="r" t="t"/>
            <a:pathLst>
              <a:path extrusionOk="0" h="7698359" w="20616290">
                <a:moveTo>
                  <a:pt x="0" y="0"/>
                </a:moveTo>
                <a:lnTo>
                  <a:pt x="20616290" y="0"/>
                </a:lnTo>
                <a:lnTo>
                  <a:pt x="20616290" y="7698359"/>
                </a:lnTo>
                <a:lnTo>
                  <a:pt x="0" y="76983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1524000" y="1347937"/>
            <a:ext cx="14132684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EVALUATING UNSUPERVISED LEARNING</a:t>
            </a:r>
            <a:endParaRPr/>
          </a:p>
        </p:txBody>
      </p:sp>
      <p:sp>
        <p:nvSpPr>
          <p:cNvPr id="408" name="Google Shape;408;p22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Ensemble Learning</a:t>
            </a:r>
            <a:endParaRPr/>
          </a:p>
        </p:txBody>
      </p:sp>
      <p:sp>
        <p:nvSpPr>
          <p:cNvPr id="409" name="Google Shape;409;p22"/>
          <p:cNvSpPr txBox="1"/>
          <p:nvPr/>
        </p:nvSpPr>
        <p:spPr>
          <a:xfrm>
            <a:off x="1524000" y="2465302"/>
            <a:ext cx="8665378" cy="1305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What are good clusters?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3"/>
          <p:cNvSpPr txBox="1"/>
          <p:nvPr/>
        </p:nvSpPr>
        <p:spPr>
          <a:xfrm>
            <a:off x="1524000" y="1347937"/>
            <a:ext cx="14132684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EVALUATING UNSUPERVISED LEARNING</a:t>
            </a:r>
            <a:endParaRPr/>
          </a:p>
        </p:txBody>
      </p:sp>
      <p:sp>
        <p:nvSpPr>
          <p:cNvPr id="420" name="Google Shape;420;p23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Ensemble Learning</a:t>
            </a:r>
            <a:endParaRPr/>
          </a:p>
        </p:txBody>
      </p:sp>
      <p:sp>
        <p:nvSpPr>
          <p:cNvPr id="421" name="Google Shape;421;p23"/>
          <p:cNvSpPr txBox="1"/>
          <p:nvPr/>
        </p:nvSpPr>
        <p:spPr>
          <a:xfrm>
            <a:off x="1524000" y="2465302"/>
            <a:ext cx="8665378" cy="2591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What are good clusters?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Clusters have points tightly packed together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Clusters are far away from each other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2" name="Google Shape;422;p23"/>
          <p:cNvSpPr/>
          <p:nvPr/>
        </p:nvSpPr>
        <p:spPr>
          <a:xfrm>
            <a:off x="9743459" y="3225315"/>
            <a:ext cx="8229219" cy="5489543"/>
          </a:xfrm>
          <a:custGeom>
            <a:rect b="b" l="l" r="r" t="t"/>
            <a:pathLst>
              <a:path extrusionOk="0" h="7319391" w="10972292">
                <a:moveTo>
                  <a:pt x="0" y="0"/>
                </a:moveTo>
                <a:lnTo>
                  <a:pt x="10972292" y="0"/>
                </a:lnTo>
                <a:lnTo>
                  <a:pt x="10972292" y="7319391"/>
                </a:lnTo>
                <a:lnTo>
                  <a:pt x="0" y="73193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7" l="0" r="0" t="-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4"/>
          <p:cNvSpPr txBox="1"/>
          <p:nvPr/>
        </p:nvSpPr>
        <p:spPr>
          <a:xfrm>
            <a:off x="1524000" y="1347937"/>
            <a:ext cx="14132684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SILHOUETTE SCORE</a:t>
            </a:r>
            <a:endParaRPr/>
          </a:p>
        </p:txBody>
      </p:sp>
      <p:sp>
        <p:nvSpPr>
          <p:cNvPr id="433" name="Google Shape;433;p2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Ensemble Learning</a:t>
            </a:r>
            <a:endParaRPr/>
          </a:p>
        </p:txBody>
      </p:sp>
      <p:sp>
        <p:nvSpPr>
          <p:cNvPr id="434" name="Google Shape;434;p24"/>
          <p:cNvSpPr txBox="1"/>
          <p:nvPr/>
        </p:nvSpPr>
        <p:spPr>
          <a:xfrm>
            <a:off x="1524000" y="5893896"/>
            <a:ext cx="8665378" cy="2591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a: mean distance between a sample point and all other points in the same cluster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b: mean distance between the sample and all other points on the nearest cluster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5" name="Google Shape;435;p24"/>
          <p:cNvSpPr/>
          <p:nvPr/>
        </p:nvSpPr>
        <p:spPr>
          <a:xfrm>
            <a:off x="2398752" y="2908414"/>
            <a:ext cx="3988022" cy="1752029"/>
          </a:xfrm>
          <a:custGeom>
            <a:rect b="b" l="l" r="r" t="t"/>
            <a:pathLst>
              <a:path extrusionOk="0" h="2336038" w="5317363">
                <a:moveTo>
                  <a:pt x="0" y="0"/>
                </a:moveTo>
                <a:lnTo>
                  <a:pt x="5317363" y="0"/>
                </a:lnTo>
                <a:lnTo>
                  <a:pt x="5317363" y="2336038"/>
                </a:lnTo>
                <a:lnTo>
                  <a:pt x="0" y="2336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1" l="0" r="0" t="-95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4"/>
          <p:cNvSpPr/>
          <p:nvPr/>
        </p:nvSpPr>
        <p:spPr>
          <a:xfrm>
            <a:off x="10589385" y="3364899"/>
            <a:ext cx="7200805" cy="5120640"/>
          </a:xfrm>
          <a:custGeom>
            <a:rect b="b" l="l" r="r" t="t"/>
            <a:pathLst>
              <a:path extrusionOk="0" h="6827520" w="9601073">
                <a:moveTo>
                  <a:pt x="0" y="0"/>
                </a:moveTo>
                <a:lnTo>
                  <a:pt x="9601073" y="0"/>
                </a:lnTo>
                <a:lnTo>
                  <a:pt x="9601073" y="6827520"/>
                </a:lnTo>
                <a:lnTo>
                  <a:pt x="0" y="6827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4"/>
          <p:cNvSpPr/>
          <p:nvPr/>
        </p:nvSpPr>
        <p:spPr>
          <a:xfrm>
            <a:off x="2398752" y="2908414"/>
            <a:ext cx="3988022" cy="1752029"/>
          </a:xfrm>
          <a:custGeom>
            <a:rect b="b" l="l" r="r" t="t"/>
            <a:pathLst>
              <a:path extrusionOk="0" h="2336038" w="5317363">
                <a:moveTo>
                  <a:pt x="0" y="0"/>
                </a:moveTo>
                <a:lnTo>
                  <a:pt x="5317363" y="0"/>
                </a:lnTo>
                <a:lnTo>
                  <a:pt x="5317363" y="2336038"/>
                </a:lnTo>
                <a:lnTo>
                  <a:pt x="0" y="2336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1" l="0" r="0" t="-95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5"/>
          <p:cNvSpPr txBox="1"/>
          <p:nvPr/>
        </p:nvSpPr>
        <p:spPr>
          <a:xfrm>
            <a:off x="1524000" y="1347937"/>
            <a:ext cx="14132684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SILHOUETTE SCORE</a:t>
            </a:r>
            <a:endParaRPr/>
          </a:p>
        </p:txBody>
      </p:sp>
      <p:sp>
        <p:nvSpPr>
          <p:cNvPr id="448" name="Google Shape;448;p25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Ensemble Learning</a:t>
            </a:r>
            <a:endParaRPr/>
          </a:p>
        </p:txBody>
      </p:sp>
      <p:sp>
        <p:nvSpPr>
          <p:cNvPr id="449" name="Google Shape;449;p25"/>
          <p:cNvSpPr txBox="1"/>
          <p:nvPr/>
        </p:nvSpPr>
        <p:spPr>
          <a:xfrm>
            <a:off x="1524000" y="5893896"/>
            <a:ext cx="8665378" cy="2591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a: mean distance between a sample point and all other points in the same cluster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b: mean distance between the sample and all other points on the nearest cluster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0" name="Google Shape;450;p25"/>
          <p:cNvSpPr/>
          <p:nvPr/>
        </p:nvSpPr>
        <p:spPr>
          <a:xfrm>
            <a:off x="2398752" y="2908414"/>
            <a:ext cx="3988022" cy="1752029"/>
          </a:xfrm>
          <a:custGeom>
            <a:rect b="b" l="l" r="r" t="t"/>
            <a:pathLst>
              <a:path extrusionOk="0" h="2336038" w="5317363">
                <a:moveTo>
                  <a:pt x="0" y="0"/>
                </a:moveTo>
                <a:lnTo>
                  <a:pt x="5317363" y="0"/>
                </a:lnTo>
                <a:lnTo>
                  <a:pt x="5317363" y="2336038"/>
                </a:lnTo>
                <a:lnTo>
                  <a:pt x="0" y="2336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1" l="0" r="0" t="-95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5"/>
          <p:cNvSpPr/>
          <p:nvPr/>
        </p:nvSpPr>
        <p:spPr>
          <a:xfrm>
            <a:off x="10589385" y="3364899"/>
            <a:ext cx="7200805" cy="5120640"/>
          </a:xfrm>
          <a:custGeom>
            <a:rect b="b" l="l" r="r" t="t"/>
            <a:pathLst>
              <a:path extrusionOk="0" h="6827520" w="9601073">
                <a:moveTo>
                  <a:pt x="0" y="0"/>
                </a:moveTo>
                <a:lnTo>
                  <a:pt x="9601073" y="0"/>
                </a:lnTo>
                <a:lnTo>
                  <a:pt x="9601073" y="6827520"/>
                </a:lnTo>
                <a:lnTo>
                  <a:pt x="0" y="6827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5"/>
          <p:cNvSpPr/>
          <p:nvPr/>
        </p:nvSpPr>
        <p:spPr>
          <a:xfrm>
            <a:off x="2398752" y="2908414"/>
            <a:ext cx="3988022" cy="1752029"/>
          </a:xfrm>
          <a:custGeom>
            <a:rect b="b" l="l" r="r" t="t"/>
            <a:pathLst>
              <a:path extrusionOk="0" h="2336038" w="5317363">
                <a:moveTo>
                  <a:pt x="0" y="0"/>
                </a:moveTo>
                <a:lnTo>
                  <a:pt x="5317363" y="0"/>
                </a:lnTo>
                <a:lnTo>
                  <a:pt x="5317363" y="2336038"/>
                </a:lnTo>
                <a:lnTo>
                  <a:pt x="0" y="2336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1" l="0" r="0" t="-95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5"/>
          <p:cNvSpPr txBox="1"/>
          <p:nvPr/>
        </p:nvSpPr>
        <p:spPr>
          <a:xfrm rot="-1093388">
            <a:off x="2736055" y="2510044"/>
            <a:ext cx="1096268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separation</a:t>
            </a:r>
            <a:endParaRPr/>
          </a:p>
        </p:txBody>
      </p:sp>
      <p:sp>
        <p:nvSpPr>
          <p:cNvPr id="454" name="Google Shape;454;p25"/>
          <p:cNvSpPr txBox="1"/>
          <p:nvPr/>
        </p:nvSpPr>
        <p:spPr>
          <a:xfrm rot="1770928">
            <a:off x="5100985" y="2512228"/>
            <a:ext cx="1096268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9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density</a:t>
            </a:r>
            <a:endParaRPr/>
          </a:p>
        </p:txBody>
      </p:sp>
      <p:sp>
        <p:nvSpPr>
          <p:cNvPr id="455" name="Google Shape;455;p25"/>
          <p:cNvSpPr/>
          <p:nvPr/>
        </p:nvSpPr>
        <p:spPr>
          <a:xfrm rot="2334273">
            <a:off x="3340661" y="3145528"/>
            <a:ext cx="781050" cy="9525"/>
          </a:xfrm>
          <a:custGeom>
            <a:rect b="b" l="l" r="r" t="t"/>
            <a:pathLst>
              <a:path extrusionOk="0" h="12700" w="1041400">
                <a:moveTo>
                  <a:pt x="31750" y="0"/>
                </a:moveTo>
                <a:lnTo>
                  <a:pt x="44450" y="0"/>
                </a:lnTo>
                <a:cubicBezTo>
                  <a:pt x="48006" y="0"/>
                  <a:pt x="50800" y="2794"/>
                  <a:pt x="50800" y="6350"/>
                </a:cubicBezTo>
                <a:cubicBezTo>
                  <a:pt x="50800" y="9906"/>
                  <a:pt x="48006" y="12700"/>
                  <a:pt x="44450" y="12700"/>
                </a:cubicBezTo>
                <a:lnTo>
                  <a:pt x="31750" y="12700"/>
                </a:lnTo>
                <a:cubicBezTo>
                  <a:pt x="28194" y="12700"/>
                  <a:pt x="25400" y="9906"/>
                  <a:pt x="25400" y="6350"/>
                </a:cubicBezTo>
                <a:cubicBezTo>
                  <a:pt x="25400" y="2794"/>
                  <a:pt x="28194" y="0"/>
                  <a:pt x="31750" y="0"/>
                </a:cubicBezTo>
                <a:close/>
                <a:moveTo>
                  <a:pt x="57150" y="0"/>
                </a:moveTo>
                <a:lnTo>
                  <a:pt x="69850" y="0"/>
                </a:lnTo>
                <a:cubicBezTo>
                  <a:pt x="73406" y="0"/>
                  <a:pt x="76200" y="2794"/>
                  <a:pt x="76200" y="6350"/>
                </a:cubicBezTo>
                <a:cubicBezTo>
                  <a:pt x="76200" y="9906"/>
                  <a:pt x="73406" y="12700"/>
                  <a:pt x="69850" y="12700"/>
                </a:cubicBezTo>
                <a:lnTo>
                  <a:pt x="57150" y="12700"/>
                </a:lnTo>
                <a:cubicBezTo>
                  <a:pt x="53594" y="12700"/>
                  <a:pt x="50800" y="9906"/>
                  <a:pt x="50800" y="6350"/>
                </a:cubicBezTo>
                <a:cubicBezTo>
                  <a:pt x="50800" y="2794"/>
                  <a:pt x="53594" y="0"/>
                  <a:pt x="57150" y="0"/>
                </a:cubicBezTo>
                <a:close/>
                <a:moveTo>
                  <a:pt x="82550" y="0"/>
                </a:moveTo>
                <a:lnTo>
                  <a:pt x="95250" y="0"/>
                </a:lnTo>
                <a:cubicBezTo>
                  <a:pt x="98806" y="0"/>
                  <a:pt x="101600" y="2794"/>
                  <a:pt x="101600" y="6350"/>
                </a:cubicBezTo>
                <a:cubicBezTo>
                  <a:pt x="101600" y="9906"/>
                  <a:pt x="98806" y="12700"/>
                  <a:pt x="95250" y="12700"/>
                </a:cubicBezTo>
                <a:lnTo>
                  <a:pt x="82550" y="12700"/>
                </a:lnTo>
                <a:cubicBezTo>
                  <a:pt x="78994" y="12700"/>
                  <a:pt x="76200" y="9906"/>
                  <a:pt x="76200" y="6350"/>
                </a:cubicBezTo>
                <a:cubicBezTo>
                  <a:pt x="76200" y="2794"/>
                  <a:pt x="78994" y="0"/>
                  <a:pt x="82550" y="0"/>
                </a:cubicBezTo>
                <a:close/>
                <a:moveTo>
                  <a:pt x="107950" y="0"/>
                </a:moveTo>
                <a:lnTo>
                  <a:pt x="120650" y="0"/>
                </a:lnTo>
                <a:cubicBezTo>
                  <a:pt x="124206" y="0"/>
                  <a:pt x="127000" y="2794"/>
                  <a:pt x="127000" y="6350"/>
                </a:cubicBezTo>
                <a:cubicBezTo>
                  <a:pt x="127000" y="9906"/>
                  <a:pt x="124206" y="12700"/>
                  <a:pt x="120650" y="12700"/>
                </a:cubicBezTo>
                <a:lnTo>
                  <a:pt x="107950" y="12700"/>
                </a:lnTo>
                <a:cubicBezTo>
                  <a:pt x="104394" y="12700"/>
                  <a:pt x="101600" y="9906"/>
                  <a:pt x="101600" y="6350"/>
                </a:cubicBezTo>
                <a:cubicBezTo>
                  <a:pt x="101600" y="2794"/>
                  <a:pt x="104394" y="0"/>
                  <a:pt x="107950" y="0"/>
                </a:cubicBezTo>
                <a:close/>
                <a:moveTo>
                  <a:pt x="133350" y="0"/>
                </a:moveTo>
                <a:lnTo>
                  <a:pt x="146050" y="0"/>
                </a:lnTo>
                <a:cubicBezTo>
                  <a:pt x="149606" y="0"/>
                  <a:pt x="152400" y="2794"/>
                  <a:pt x="152400" y="6350"/>
                </a:cubicBezTo>
                <a:cubicBezTo>
                  <a:pt x="152400" y="9906"/>
                  <a:pt x="149606" y="12700"/>
                  <a:pt x="146050" y="12700"/>
                </a:cubicBezTo>
                <a:lnTo>
                  <a:pt x="133350" y="12700"/>
                </a:lnTo>
                <a:cubicBezTo>
                  <a:pt x="129794" y="12700"/>
                  <a:pt x="127000" y="9906"/>
                  <a:pt x="127000" y="6350"/>
                </a:cubicBezTo>
                <a:cubicBezTo>
                  <a:pt x="127000" y="2794"/>
                  <a:pt x="129794" y="0"/>
                  <a:pt x="133350" y="0"/>
                </a:cubicBezTo>
                <a:close/>
                <a:moveTo>
                  <a:pt x="158750" y="0"/>
                </a:moveTo>
                <a:lnTo>
                  <a:pt x="171450" y="0"/>
                </a:lnTo>
                <a:cubicBezTo>
                  <a:pt x="175006" y="0"/>
                  <a:pt x="177800" y="2794"/>
                  <a:pt x="177800" y="6350"/>
                </a:cubicBezTo>
                <a:cubicBezTo>
                  <a:pt x="177800" y="9906"/>
                  <a:pt x="175006" y="12700"/>
                  <a:pt x="171450" y="12700"/>
                </a:cubicBezTo>
                <a:lnTo>
                  <a:pt x="158750" y="12700"/>
                </a:lnTo>
                <a:cubicBezTo>
                  <a:pt x="155194" y="12700"/>
                  <a:pt x="152400" y="9906"/>
                  <a:pt x="152400" y="6350"/>
                </a:cubicBezTo>
                <a:cubicBezTo>
                  <a:pt x="152400" y="2794"/>
                  <a:pt x="155194" y="0"/>
                  <a:pt x="158750" y="0"/>
                </a:cubicBezTo>
                <a:close/>
                <a:moveTo>
                  <a:pt x="184150" y="0"/>
                </a:moveTo>
                <a:lnTo>
                  <a:pt x="196850" y="0"/>
                </a:lnTo>
                <a:cubicBezTo>
                  <a:pt x="200406" y="0"/>
                  <a:pt x="203200" y="2794"/>
                  <a:pt x="203200" y="6350"/>
                </a:cubicBezTo>
                <a:cubicBezTo>
                  <a:pt x="203200" y="9906"/>
                  <a:pt x="200406" y="12700"/>
                  <a:pt x="196850" y="12700"/>
                </a:cubicBezTo>
                <a:lnTo>
                  <a:pt x="184150" y="12700"/>
                </a:lnTo>
                <a:cubicBezTo>
                  <a:pt x="180594" y="12700"/>
                  <a:pt x="177800" y="9906"/>
                  <a:pt x="177800" y="6350"/>
                </a:cubicBezTo>
                <a:cubicBezTo>
                  <a:pt x="177800" y="2794"/>
                  <a:pt x="180594" y="0"/>
                  <a:pt x="184150" y="0"/>
                </a:cubicBezTo>
                <a:close/>
                <a:moveTo>
                  <a:pt x="209550" y="0"/>
                </a:moveTo>
                <a:lnTo>
                  <a:pt x="222250" y="0"/>
                </a:lnTo>
                <a:cubicBezTo>
                  <a:pt x="225806" y="0"/>
                  <a:pt x="228600" y="2794"/>
                  <a:pt x="228600" y="6350"/>
                </a:cubicBezTo>
                <a:cubicBezTo>
                  <a:pt x="228600" y="9906"/>
                  <a:pt x="225806" y="12700"/>
                  <a:pt x="222250" y="12700"/>
                </a:cubicBezTo>
                <a:lnTo>
                  <a:pt x="209550" y="12700"/>
                </a:lnTo>
                <a:cubicBezTo>
                  <a:pt x="205994" y="12700"/>
                  <a:pt x="203200" y="9906"/>
                  <a:pt x="203200" y="6350"/>
                </a:cubicBezTo>
                <a:cubicBezTo>
                  <a:pt x="203200" y="2794"/>
                  <a:pt x="205994" y="0"/>
                  <a:pt x="209550" y="0"/>
                </a:cubicBezTo>
                <a:close/>
                <a:moveTo>
                  <a:pt x="234950" y="0"/>
                </a:moveTo>
                <a:lnTo>
                  <a:pt x="247650" y="0"/>
                </a:lnTo>
                <a:cubicBezTo>
                  <a:pt x="251206" y="0"/>
                  <a:pt x="254000" y="2794"/>
                  <a:pt x="254000" y="6350"/>
                </a:cubicBezTo>
                <a:cubicBezTo>
                  <a:pt x="254000" y="9906"/>
                  <a:pt x="251206" y="12700"/>
                  <a:pt x="247650" y="12700"/>
                </a:cubicBezTo>
                <a:lnTo>
                  <a:pt x="234950" y="12700"/>
                </a:lnTo>
                <a:cubicBezTo>
                  <a:pt x="231394" y="12700"/>
                  <a:pt x="228600" y="9906"/>
                  <a:pt x="228600" y="6350"/>
                </a:cubicBezTo>
                <a:cubicBezTo>
                  <a:pt x="228600" y="2794"/>
                  <a:pt x="231394" y="0"/>
                  <a:pt x="234950" y="0"/>
                </a:cubicBezTo>
                <a:close/>
                <a:moveTo>
                  <a:pt x="260350" y="0"/>
                </a:moveTo>
                <a:lnTo>
                  <a:pt x="273050" y="0"/>
                </a:lnTo>
                <a:cubicBezTo>
                  <a:pt x="276606" y="0"/>
                  <a:pt x="279400" y="2794"/>
                  <a:pt x="279400" y="6350"/>
                </a:cubicBezTo>
                <a:cubicBezTo>
                  <a:pt x="279400" y="9906"/>
                  <a:pt x="276606" y="12700"/>
                  <a:pt x="273050" y="12700"/>
                </a:cubicBezTo>
                <a:lnTo>
                  <a:pt x="260350" y="12700"/>
                </a:lnTo>
                <a:cubicBezTo>
                  <a:pt x="256794" y="12700"/>
                  <a:pt x="254000" y="9906"/>
                  <a:pt x="254000" y="6350"/>
                </a:cubicBezTo>
                <a:cubicBezTo>
                  <a:pt x="254000" y="2794"/>
                  <a:pt x="256794" y="0"/>
                  <a:pt x="260350" y="0"/>
                </a:cubicBezTo>
                <a:close/>
                <a:moveTo>
                  <a:pt x="285750" y="0"/>
                </a:moveTo>
                <a:lnTo>
                  <a:pt x="298450" y="0"/>
                </a:lnTo>
                <a:cubicBezTo>
                  <a:pt x="302006" y="0"/>
                  <a:pt x="304800" y="2794"/>
                  <a:pt x="304800" y="6350"/>
                </a:cubicBezTo>
                <a:cubicBezTo>
                  <a:pt x="304800" y="9906"/>
                  <a:pt x="302006" y="12700"/>
                  <a:pt x="298450" y="12700"/>
                </a:cubicBezTo>
                <a:lnTo>
                  <a:pt x="285750" y="12700"/>
                </a:lnTo>
                <a:cubicBezTo>
                  <a:pt x="282194" y="12700"/>
                  <a:pt x="279400" y="9906"/>
                  <a:pt x="279400" y="6350"/>
                </a:cubicBezTo>
                <a:cubicBezTo>
                  <a:pt x="279400" y="2794"/>
                  <a:pt x="282194" y="0"/>
                  <a:pt x="285750" y="0"/>
                </a:cubicBezTo>
                <a:close/>
                <a:moveTo>
                  <a:pt x="311150" y="0"/>
                </a:moveTo>
                <a:lnTo>
                  <a:pt x="323850" y="0"/>
                </a:lnTo>
                <a:cubicBezTo>
                  <a:pt x="327406" y="0"/>
                  <a:pt x="330200" y="2794"/>
                  <a:pt x="330200" y="6350"/>
                </a:cubicBezTo>
                <a:cubicBezTo>
                  <a:pt x="330200" y="9906"/>
                  <a:pt x="327406" y="12700"/>
                  <a:pt x="323850" y="12700"/>
                </a:cubicBezTo>
                <a:lnTo>
                  <a:pt x="311150" y="12700"/>
                </a:lnTo>
                <a:cubicBezTo>
                  <a:pt x="307594" y="12700"/>
                  <a:pt x="304800" y="9906"/>
                  <a:pt x="304800" y="6350"/>
                </a:cubicBezTo>
                <a:cubicBezTo>
                  <a:pt x="304800" y="2794"/>
                  <a:pt x="307594" y="0"/>
                  <a:pt x="311150" y="0"/>
                </a:cubicBezTo>
                <a:close/>
                <a:moveTo>
                  <a:pt x="336550" y="0"/>
                </a:moveTo>
                <a:lnTo>
                  <a:pt x="349250" y="0"/>
                </a:lnTo>
                <a:cubicBezTo>
                  <a:pt x="352806" y="0"/>
                  <a:pt x="355600" y="2794"/>
                  <a:pt x="355600" y="6350"/>
                </a:cubicBezTo>
                <a:cubicBezTo>
                  <a:pt x="355600" y="9906"/>
                  <a:pt x="352806" y="12700"/>
                  <a:pt x="349250" y="12700"/>
                </a:cubicBezTo>
                <a:lnTo>
                  <a:pt x="336550" y="12700"/>
                </a:lnTo>
                <a:cubicBezTo>
                  <a:pt x="332994" y="12700"/>
                  <a:pt x="330200" y="9906"/>
                  <a:pt x="330200" y="6350"/>
                </a:cubicBezTo>
                <a:cubicBezTo>
                  <a:pt x="330200" y="2794"/>
                  <a:pt x="332994" y="0"/>
                  <a:pt x="336550" y="0"/>
                </a:cubicBezTo>
                <a:close/>
                <a:moveTo>
                  <a:pt x="361950" y="0"/>
                </a:moveTo>
                <a:lnTo>
                  <a:pt x="374650" y="0"/>
                </a:lnTo>
                <a:cubicBezTo>
                  <a:pt x="378206" y="0"/>
                  <a:pt x="381000" y="2794"/>
                  <a:pt x="381000" y="6350"/>
                </a:cubicBezTo>
                <a:cubicBezTo>
                  <a:pt x="381000" y="9906"/>
                  <a:pt x="378206" y="12700"/>
                  <a:pt x="374650" y="12700"/>
                </a:cubicBezTo>
                <a:lnTo>
                  <a:pt x="361950" y="12700"/>
                </a:lnTo>
                <a:cubicBezTo>
                  <a:pt x="358394" y="12700"/>
                  <a:pt x="355600" y="9906"/>
                  <a:pt x="355600" y="6350"/>
                </a:cubicBezTo>
                <a:cubicBezTo>
                  <a:pt x="355600" y="2794"/>
                  <a:pt x="358394" y="0"/>
                  <a:pt x="361950" y="0"/>
                </a:cubicBezTo>
                <a:close/>
                <a:moveTo>
                  <a:pt x="387350" y="0"/>
                </a:moveTo>
                <a:lnTo>
                  <a:pt x="400050" y="0"/>
                </a:lnTo>
                <a:cubicBezTo>
                  <a:pt x="403606" y="0"/>
                  <a:pt x="406400" y="2794"/>
                  <a:pt x="406400" y="6350"/>
                </a:cubicBezTo>
                <a:cubicBezTo>
                  <a:pt x="406400" y="9906"/>
                  <a:pt x="403606" y="12700"/>
                  <a:pt x="400050" y="12700"/>
                </a:cubicBezTo>
                <a:lnTo>
                  <a:pt x="387350" y="12700"/>
                </a:lnTo>
                <a:cubicBezTo>
                  <a:pt x="383794" y="12700"/>
                  <a:pt x="381000" y="9906"/>
                  <a:pt x="381000" y="6350"/>
                </a:cubicBezTo>
                <a:cubicBezTo>
                  <a:pt x="381000" y="2794"/>
                  <a:pt x="383794" y="0"/>
                  <a:pt x="387350" y="0"/>
                </a:cubicBezTo>
                <a:close/>
                <a:moveTo>
                  <a:pt x="412750" y="0"/>
                </a:moveTo>
                <a:lnTo>
                  <a:pt x="425450" y="0"/>
                </a:lnTo>
                <a:cubicBezTo>
                  <a:pt x="429006" y="0"/>
                  <a:pt x="431800" y="2794"/>
                  <a:pt x="431800" y="6350"/>
                </a:cubicBezTo>
                <a:cubicBezTo>
                  <a:pt x="431800" y="9906"/>
                  <a:pt x="429006" y="12700"/>
                  <a:pt x="425450" y="12700"/>
                </a:cubicBezTo>
                <a:lnTo>
                  <a:pt x="412750" y="12700"/>
                </a:lnTo>
                <a:cubicBezTo>
                  <a:pt x="409194" y="12700"/>
                  <a:pt x="406400" y="9906"/>
                  <a:pt x="406400" y="6350"/>
                </a:cubicBezTo>
                <a:cubicBezTo>
                  <a:pt x="406400" y="2794"/>
                  <a:pt x="409194" y="0"/>
                  <a:pt x="412750" y="0"/>
                </a:cubicBezTo>
                <a:close/>
                <a:moveTo>
                  <a:pt x="438150" y="0"/>
                </a:moveTo>
                <a:lnTo>
                  <a:pt x="450850" y="0"/>
                </a:lnTo>
                <a:cubicBezTo>
                  <a:pt x="454406" y="0"/>
                  <a:pt x="457200" y="2794"/>
                  <a:pt x="457200" y="6350"/>
                </a:cubicBezTo>
                <a:cubicBezTo>
                  <a:pt x="457200" y="9906"/>
                  <a:pt x="454406" y="12700"/>
                  <a:pt x="450850" y="12700"/>
                </a:cubicBezTo>
                <a:lnTo>
                  <a:pt x="438150" y="12700"/>
                </a:lnTo>
                <a:cubicBezTo>
                  <a:pt x="434594" y="12700"/>
                  <a:pt x="431800" y="9906"/>
                  <a:pt x="431800" y="6350"/>
                </a:cubicBezTo>
                <a:cubicBezTo>
                  <a:pt x="431800" y="2794"/>
                  <a:pt x="434594" y="0"/>
                  <a:pt x="438150" y="0"/>
                </a:cubicBezTo>
                <a:close/>
                <a:moveTo>
                  <a:pt x="463550" y="0"/>
                </a:moveTo>
                <a:lnTo>
                  <a:pt x="476250" y="0"/>
                </a:lnTo>
                <a:cubicBezTo>
                  <a:pt x="479806" y="0"/>
                  <a:pt x="482600" y="2794"/>
                  <a:pt x="482600" y="6350"/>
                </a:cubicBezTo>
                <a:cubicBezTo>
                  <a:pt x="482600" y="9906"/>
                  <a:pt x="479806" y="12700"/>
                  <a:pt x="476250" y="12700"/>
                </a:cubicBezTo>
                <a:lnTo>
                  <a:pt x="463550" y="12700"/>
                </a:lnTo>
                <a:cubicBezTo>
                  <a:pt x="459994" y="12700"/>
                  <a:pt x="457200" y="9906"/>
                  <a:pt x="457200" y="6350"/>
                </a:cubicBezTo>
                <a:cubicBezTo>
                  <a:pt x="457200" y="2794"/>
                  <a:pt x="459994" y="0"/>
                  <a:pt x="463550" y="0"/>
                </a:cubicBezTo>
                <a:close/>
                <a:moveTo>
                  <a:pt x="488950" y="0"/>
                </a:moveTo>
                <a:lnTo>
                  <a:pt x="501650" y="0"/>
                </a:lnTo>
                <a:cubicBezTo>
                  <a:pt x="505206" y="0"/>
                  <a:pt x="508000" y="2794"/>
                  <a:pt x="508000" y="6350"/>
                </a:cubicBezTo>
                <a:cubicBezTo>
                  <a:pt x="508000" y="9906"/>
                  <a:pt x="505206" y="12700"/>
                  <a:pt x="501650" y="12700"/>
                </a:cubicBezTo>
                <a:lnTo>
                  <a:pt x="488950" y="12700"/>
                </a:lnTo>
                <a:cubicBezTo>
                  <a:pt x="485394" y="12700"/>
                  <a:pt x="482600" y="9906"/>
                  <a:pt x="482600" y="6350"/>
                </a:cubicBezTo>
                <a:cubicBezTo>
                  <a:pt x="482600" y="2794"/>
                  <a:pt x="485394" y="0"/>
                  <a:pt x="488950" y="0"/>
                </a:cubicBezTo>
                <a:close/>
                <a:moveTo>
                  <a:pt x="514350" y="0"/>
                </a:moveTo>
                <a:lnTo>
                  <a:pt x="527050" y="0"/>
                </a:lnTo>
                <a:cubicBezTo>
                  <a:pt x="530606" y="0"/>
                  <a:pt x="533400" y="2794"/>
                  <a:pt x="533400" y="6350"/>
                </a:cubicBezTo>
                <a:cubicBezTo>
                  <a:pt x="533400" y="9906"/>
                  <a:pt x="530606" y="12700"/>
                  <a:pt x="527050" y="12700"/>
                </a:cubicBezTo>
                <a:lnTo>
                  <a:pt x="514350" y="12700"/>
                </a:lnTo>
                <a:cubicBezTo>
                  <a:pt x="510794" y="12700"/>
                  <a:pt x="508000" y="9906"/>
                  <a:pt x="508000" y="6350"/>
                </a:cubicBezTo>
                <a:cubicBezTo>
                  <a:pt x="508000" y="2794"/>
                  <a:pt x="510794" y="0"/>
                  <a:pt x="514350" y="0"/>
                </a:cubicBezTo>
                <a:close/>
                <a:moveTo>
                  <a:pt x="539750" y="0"/>
                </a:moveTo>
                <a:lnTo>
                  <a:pt x="552450" y="0"/>
                </a:lnTo>
                <a:cubicBezTo>
                  <a:pt x="556006" y="0"/>
                  <a:pt x="558800" y="2794"/>
                  <a:pt x="558800" y="6350"/>
                </a:cubicBezTo>
                <a:cubicBezTo>
                  <a:pt x="558800" y="9906"/>
                  <a:pt x="556006" y="12700"/>
                  <a:pt x="552450" y="12700"/>
                </a:cubicBezTo>
                <a:lnTo>
                  <a:pt x="539750" y="12700"/>
                </a:lnTo>
                <a:cubicBezTo>
                  <a:pt x="536194" y="12700"/>
                  <a:pt x="533400" y="9906"/>
                  <a:pt x="533400" y="6350"/>
                </a:cubicBezTo>
                <a:cubicBezTo>
                  <a:pt x="533400" y="2794"/>
                  <a:pt x="536194" y="0"/>
                  <a:pt x="539750" y="0"/>
                </a:cubicBezTo>
                <a:close/>
                <a:moveTo>
                  <a:pt x="565150" y="0"/>
                </a:moveTo>
                <a:lnTo>
                  <a:pt x="577850" y="0"/>
                </a:lnTo>
                <a:cubicBezTo>
                  <a:pt x="581406" y="0"/>
                  <a:pt x="584200" y="2794"/>
                  <a:pt x="584200" y="6350"/>
                </a:cubicBezTo>
                <a:cubicBezTo>
                  <a:pt x="584200" y="9906"/>
                  <a:pt x="581406" y="12700"/>
                  <a:pt x="577850" y="12700"/>
                </a:cubicBezTo>
                <a:lnTo>
                  <a:pt x="565150" y="12700"/>
                </a:lnTo>
                <a:cubicBezTo>
                  <a:pt x="561594" y="12700"/>
                  <a:pt x="558800" y="9906"/>
                  <a:pt x="558800" y="6350"/>
                </a:cubicBezTo>
                <a:cubicBezTo>
                  <a:pt x="558800" y="2794"/>
                  <a:pt x="561594" y="0"/>
                  <a:pt x="565150" y="0"/>
                </a:cubicBezTo>
                <a:close/>
                <a:moveTo>
                  <a:pt x="590550" y="0"/>
                </a:moveTo>
                <a:lnTo>
                  <a:pt x="603250" y="0"/>
                </a:lnTo>
                <a:cubicBezTo>
                  <a:pt x="606806" y="0"/>
                  <a:pt x="609600" y="2794"/>
                  <a:pt x="609600" y="6350"/>
                </a:cubicBezTo>
                <a:cubicBezTo>
                  <a:pt x="609600" y="9906"/>
                  <a:pt x="606806" y="12700"/>
                  <a:pt x="603250" y="12700"/>
                </a:cubicBezTo>
                <a:lnTo>
                  <a:pt x="590550" y="12700"/>
                </a:lnTo>
                <a:cubicBezTo>
                  <a:pt x="586994" y="12700"/>
                  <a:pt x="584200" y="9906"/>
                  <a:pt x="584200" y="6350"/>
                </a:cubicBezTo>
                <a:cubicBezTo>
                  <a:pt x="584200" y="2794"/>
                  <a:pt x="586994" y="0"/>
                  <a:pt x="590550" y="0"/>
                </a:cubicBezTo>
                <a:close/>
                <a:moveTo>
                  <a:pt x="615950" y="0"/>
                </a:moveTo>
                <a:lnTo>
                  <a:pt x="628650" y="0"/>
                </a:lnTo>
                <a:cubicBezTo>
                  <a:pt x="632206" y="0"/>
                  <a:pt x="635000" y="2794"/>
                  <a:pt x="635000" y="6350"/>
                </a:cubicBezTo>
                <a:cubicBezTo>
                  <a:pt x="635000" y="9906"/>
                  <a:pt x="632206" y="12700"/>
                  <a:pt x="628650" y="12700"/>
                </a:cubicBezTo>
                <a:lnTo>
                  <a:pt x="615950" y="12700"/>
                </a:lnTo>
                <a:cubicBezTo>
                  <a:pt x="612394" y="12700"/>
                  <a:pt x="609600" y="9906"/>
                  <a:pt x="609600" y="6350"/>
                </a:cubicBezTo>
                <a:cubicBezTo>
                  <a:pt x="609600" y="2794"/>
                  <a:pt x="612394" y="0"/>
                  <a:pt x="615950" y="0"/>
                </a:cubicBezTo>
                <a:close/>
                <a:moveTo>
                  <a:pt x="641350" y="0"/>
                </a:moveTo>
                <a:lnTo>
                  <a:pt x="654050" y="0"/>
                </a:lnTo>
                <a:cubicBezTo>
                  <a:pt x="657606" y="0"/>
                  <a:pt x="660400" y="2794"/>
                  <a:pt x="660400" y="6350"/>
                </a:cubicBezTo>
                <a:cubicBezTo>
                  <a:pt x="660400" y="9906"/>
                  <a:pt x="657606" y="12700"/>
                  <a:pt x="654050" y="12700"/>
                </a:cubicBezTo>
                <a:lnTo>
                  <a:pt x="641350" y="12700"/>
                </a:lnTo>
                <a:cubicBezTo>
                  <a:pt x="637794" y="12700"/>
                  <a:pt x="635000" y="9906"/>
                  <a:pt x="635000" y="6350"/>
                </a:cubicBezTo>
                <a:cubicBezTo>
                  <a:pt x="635000" y="2794"/>
                  <a:pt x="637794" y="0"/>
                  <a:pt x="641350" y="0"/>
                </a:cubicBezTo>
                <a:close/>
                <a:moveTo>
                  <a:pt x="666750" y="0"/>
                </a:moveTo>
                <a:lnTo>
                  <a:pt x="679450" y="0"/>
                </a:lnTo>
                <a:cubicBezTo>
                  <a:pt x="683006" y="0"/>
                  <a:pt x="685800" y="2794"/>
                  <a:pt x="685800" y="6350"/>
                </a:cubicBezTo>
                <a:cubicBezTo>
                  <a:pt x="685800" y="9906"/>
                  <a:pt x="683006" y="12700"/>
                  <a:pt x="679450" y="12700"/>
                </a:cubicBezTo>
                <a:lnTo>
                  <a:pt x="666750" y="12700"/>
                </a:lnTo>
                <a:cubicBezTo>
                  <a:pt x="663194" y="12700"/>
                  <a:pt x="660400" y="9906"/>
                  <a:pt x="660400" y="6350"/>
                </a:cubicBezTo>
                <a:cubicBezTo>
                  <a:pt x="660400" y="2794"/>
                  <a:pt x="663194" y="0"/>
                  <a:pt x="666750" y="0"/>
                </a:cubicBezTo>
                <a:close/>
                <a:moveTo>
                  <a:pt x="692150" y="0"/>
                </a:moveTo>
                <a:lnTo>
                  <a:pt x="704850" y="0"/>
                </a:lnTo>
                <a:cubicBezTo>
                  <a:pt x="708406" y="0"/>
                  <a:pt x="711200" y="2794"/>
                  <a:pt x="711200" y="6350"/>
                </a:cubicBezTo>
                <a:cubicBezTo>
                  <a:pt x="711200" y="9906"/>
                  <a:pt x="708406" y="12700"/>
                  <a:pt x="704850" y="12700"/>
                </a:cubicBezTo>
                <a:lnTo>
                  <a:pt x="692150" y="12700"/>
                </a:lnTo>
                <a:cubicBezTo>
                  <a:pt x="688594" y="12700"/>
                  <a:pt x="685800" y="9906"/>
                  <a:pt x="685800" y="6350"/>
                </a:cubicBezTo>
                <a:cubicBezTo>
                  <a:pt x="685800" y="2794"/>
                  <a:pt x="688594" y="0"/>
                  <a:pt x="692150" y="0"/>
                </a:cubicBezTo>
                <a:close/>
                <a:moveTo>
                  <a:pt x="717550" y="0"/>
                </a:moveTo>
                <a:lnTo>
                  <a:pt x="730250" y="0"/>
                </a:lnTo>
                <a:cubicBezTo>
                  <a:pt x="733806" y="0"/>
                  <a:pt x="736600" y="2794"/>
                  <a:pt x="736600" y="6350"/>
                </a:cubicBezTo>
                <a:cubicBezTo>
                  <a:pt x="736600" y="9906"/>
                  <a:pt x="733806" y="12700"/>
                  <a:pt x="730250" y="12700"/>
                </a:cubicBezTo>
                <a:lnTo>
                  <a:pt x="717550" y="12700"/>
                </a:lnTo>
                <a:cubicBezTo>
                  <a:pt x="713994" y="12700"/>
                  <a:pt x="711200" y="9906"/>
                  <a:pt x="711200" y="6350"/>
                </a:cubicBezTo>
                <a:cubicBezTo>
                  <a:pt x="711200" y="2794"/>
                  <a:pt x="713994" y="0"/>
                  <a:pt x="717550" y="0"/>
                </a:cubicBezTo>
                <a:close/>
                <a:moveTo>
                  <a:pt x="742950" y="0"/>
                </a:moveTo>
                <a:lnTo>
                  <a:pt x="755650" y="0"/>
                </a:lnTo>
                <a:cubicBezTo>
                  <a:pt x="759206" y="0"/>
                  <a:pt x="762000" y="2794"/>
                  <a:pt x="762000" y="6350"/>
                </a:cubicBezTo>
                <a:cubicBezTo>
                  <a:pt x="762000" y="9906"/>
                  <a:pt x="759206" y="12700"/>
                  <a:pt x="755650" y="12700"/>
                </a:cubicBezTo>
                <a:lnTo>
                  <a:pt x="742950" y="12700"/>
                </a:lnTo>
                <a:cubicBezTo>
                  <a:pt x="739394" y="12700"/>
                  <a:pt x="736600" y="9906"/>
                  <a:pt x="736600" y="6350"/>
                </a:cubicBezTo>
                <a:cubicBezTo>
                  <a:pt x="736600" y="2794"/>
                  <a:pt x="739394" y="0"/>
                  <a:pt x="742950" y="0"/>
                </a:cubicBezTo>
                <a:close/>
                <a:moveTo>
                  <a:pt x="768350" y="0"/>
                </a:moveTo>
                <a:lnTo>
                  <a:pt x="781050" y="0"/>
                </a:lnTo>
                <a:cubicBezTo>
                  <a:pt x="784606" y="0"/>
                  <a:pt x="787400" y="2794"/>
                  <a:pt x="787400" y="6350"/>
                </a:cubicBezTo>
                <a:cubicBezTo>
                  <a:pt x="787400" y="9906"/>
                  <a:pt x="784606" y="12700"/>
                  <a:pt x="781050" y="12700"/>
                </a:cubicBezTo>
                <a:lnTo>
                  <a:pt x="768350" y="12700"/>
                </a:lnTo>
                <a:cubicBezTo>
                  <a:pt x="764794" y="12700"/>
                  <a:pt x="762000" y="9906"/>
                  <a:pt x="762000" y="6350"/>
                </a:cubicBezTo>
                <a:cubicBezTo>
                  <a:pt x="762000" y="2794"/>
                  <a:pt x="764794" y="0"/>
                  <a:pt x="768350" y="0"/>
                </a:cubicBezTo>
                <a:close/>
                <a:moveTo>
                  <a:pt x="793750" y="0"/>
                </a:moveTo>
                <a:lnTo>
                  <a:pt x="806450" y="0"/>
                </a:lnTo>
                <a:cubicBezTo>
                  <a:pt x="810006" y="0"/>
                  <a:pt x="812800" y="2794"/>
                  <a:pt x="812800" y="6350"/>
                </a:cubicBezTo>
                <a:cubicBezTo>
                  <a:pt x="812800" y="9906"/>
                  <a:pt x="810006" y="12700"/>
                  <a:pt x="806450" y="12700"/>
                </a:cubicBezTo>
                <a:lnTo>
                  <a:pt x="793750" y="12700"/>
                </a:lnTo>
                <a:cubicBezTo>
                  <a:pt x="790194" y="12700"/>
                  <a:pt x="787400" y="9906"/>
                  <a:pt x="787400" y="6350"/>
                </a:cubicBezTo>
                <a:cubicBezTo>
                  <a:pt x="787400" y="2794"/>
                  <a:pt x="790194" y="0"/>
                  <a:pt x="793750" y="0"/>
                </a:cubicBezTo>
                <a:close/>
                <a:moveTo>
                  <a:pt x="819150" y="0"/>
                </a:moveTo>
                <a:lnTo>
                  <a:pt x="831850" y="0"/>
                </a:lnTo>
                <a:cubicBezTo>
                  <a:pt x="835406" y="0"/>
                  <a:pt x="838200" y="2794"/>
                  <a:pt x="838200" y="6350"/>
                </a:cubicBezTo>
                <a:cubicBezTo>
                  <a:pt x="838200" y="9906"/>
                  <a:pt x="835406" y="12700"/>
                  <a:pt x="831850" y="12700"/>
                </a:cubicBezTo>
                <a:lnTo>
                  <a:pt x="819150" y="12700"/>
                </a:lnTo>
                <a:cubicBezTo>
                  <a:pt x="815594" y="12700"/>
                  <a:pt x="812800" y="9906"/>
                  <a:pt x="812800" y="6350"/>
                </a:cubicBezTo>
                <a:cubicBezTo>
                  <a:pt x="812800" y="2794"/>
                  <a:pt x="815594" y="0"/>
                  <a:pt x="819150" y="0"/>
                </a:cubicBezTo>
                <a:close/>
                <a:moveTo>
                  <a:pt x="844550" y="0"/>
                </a:moveTo>
                <a:lnTo>
                  <a:pt x="857250" y="0"/>
                </a:lnTo>
                <a:cubicBezTo>
                  <a:pt x="860806" y="0"/>
                  <a:pt x="863600" y="2794"/>
                  <a:pt x="863600" y="6350"/>
                </a:cubicBezTo>
                <a:cubicBezTo>
                  <a:pt x="863600" y="9906"/>
                  <a:pt x="860806" y="12700"/>
                  <a:pt x="857250" y="12700"/>
                </a:cubicBezTo>
                <a:lnTo>
                  <a:pt x="844550" y="12700"/>
                </a:lnTo>
                <a:cubicBezTo>
                  <a:pt x="840994" y="12700"/>
                  <a:pt x="838200" y="9906"/>
                  <a:pt x="838200" y="6350"/>
                </a:cubicBezTo>
                <a:cubicBezTo>
                  <a:pt x="838200" y="2794"/>
                  <a:pt x="840994" y="0"/>
                  <a:pt x="844550" y="0"/>
                </a:cubicBezTo>
                <a:close/>
                <a:moveTo>
                  <a:pt x="869950" y="0"/>
                </a:moveTo>
                <a:lnTo>
                  <a:pt x="882650" y="0"/>
                </a:lnTo>
                <a:cubicBezTo>
                  <a:pt x="886206" y="0"/>
                  <a:pt x="889000" y="2794"/>
                  <a:pt x="889000" y="6350"/>
                </a:cubicBezTo>
                <a:cubicBezTo>
                  <a:pt x="889000" y="9906"/>
                  <a:pt x="886206" y="12700"/>
                  <a:pt x="882650" y="12700"/>
                </a:cubicBezTo>
                <a:lnTo>
                  <a:pt x="869950" y="12700"/>
                </a:lnTo>
                <a:cubicBezTo>
                  <a:pt x="866394" y="12700"/>
                  <a:pt x="863600" y="9906"/>
                  <a:pt x="863600" y="6350"/>
                </a:cubicBezTo>
                <a:cubicBezTo>
                  <a:pt x="863600" y="2794"/>
                  <a:pt x="866394" y="0"/>
                  <a:pt x="869950" y="0"/>
                </a:cubicBezTo>
                <a:close/>
                <a:moveTo>
                  <a:pt x="895350" y="0"/>
                </a:moveTo>
                <a:lnTo>
                  <a:pt x="908050" y="0"/>
                </a:lnTo>
                <a:cubicBezTo>
                  <a:pt x="911606" y="0"/>
                  <a:pt x="914400" y="2794"/>
                  <a:pt x="914400" y="6350"/>
                </a:cubicBezTo>
                <a:cubicBezTo>
                  <a:pt x="914400" y="9906"/>
                  <a:pt x="911606" y="12700"/>
                  <a:pt x="908050" y="12700"/>
                </a:cubicBezTo>
                <a:lnTo>
                  <a:pt x="895350" y="12700"/>
                </a:lnTo>
                <a:cubicBezTo>
                  <a:pt x="891794" y="12700"/>
                  <a:pt x="889000" y="9906"/>
                  <a:pt x="889000" y="6350"/>
                </a:cubicBezTo>
                <a:cubicBezTo>
                  <a:pt x="889000" y="2794"/>
                  <a:pt x="891794" y="0"/>
                  <a:pt x="895350" y="0"/>
                </a:cubicBezTo>
                <a:close/>
                <a:moveTo>
                  <a:pt x="920750" y="0"/>
                </a:moveTo>
                <a:lnTo>
                  <a:pt x="933450" y="0"/>
                </a:lnTo>
                <a:cubicBezTo>
                  <a:pt x="937006" y="0"/>
                  <a:pt x="939800" y="2794"/>
                  <a:pt x="939800" y="6350"/>
                </a:cubicBezTo>
                <a:cubicBezTo>
                  <a:pt x="939800" y="9906"/>
                  <a:pt x="937006" y="12700"/>
                  <a:pt x="933450" y="12700"/>
                </a:cubicBezTo>
                <a:lnTo>
                  <a:pt x="920750" y="12700"/>
                </a:lnTo>
                <a:cubicBezTo>
                  <a:pt x="917194" y="12700"/>
                  <a:pt x="914400" y="9906"/>
                  <a:pt x="914400" y="6350"/>
                </a:cubicBezTo>
                <a:cubicBezTo>
                  <a:pt x="914400" y="2794"/>
                  <a:pt x="917194" y="0"/>
                  <a:pt x="920750" y="0"/>
                </a:cubicBezTo>
                <a:close/>
                <a:moveTo>
                  <a:pt x="946150" y="0"/>
                </a:moveTo>
                <a:lnTo>
                  <a:pt x="958850" y="0"/>
                </a:lnTo>
                <a:cubicBezTo>
                  <a:pt x="962406" y="0"/>
                  <a:pt x="965200" y="2794"/>
                  <a:pt x="965200" y="6350"/>
                </a:cubicBezTo>
                <a:cubicBezTo>
                  <a:pt x="965200" y="9906"/>
                  <a:pt x="962406" y="12700"/>
                  <a:pt x="958850" y="12700"/>
                </a:cubicBezTo>
                <a:lnTo>
                  <a:pt x="946150" y="12700"/>
                </a:lnTo>
                <a:cubicBezTo>
                  <a:pt x="942594" y="12700"/>
                  <a:pt x="939800" y="9906"/>
                  <a:pt x="939800" y="6350"/>
                </a:cubicBezTo>
                <a:cubicBezTo>
                  <a:pt x="939800" y="2794"/>
                  <a:pt x="942594" y="0"/>
                  <a:pt x="946150" y="0"/>
                </a:cubicBezTo>
                <a:close/>
                <a:moveTo>
                  <a:pt x="971550" y="0"/>
                </a:moveTo>
                <a:lnTo>
                  <a:pt x="984250" y="0"/>
                </a:lnTo>
                <a:cubicBezTo>
                  <a:pt x="987806" y="0"/>
                  <a:pt x="990600" y="2794"/>
                  <a:pt x="990600" y="6350"/>
                </a:cubicBezTo>
                <a:cubicBezTo>
                  <a:pt x="990600" y="9906"/>
                  <a:pt x="987806" y="12700"/>
                  <a:pt x="984250" y="12700"/>
                </a:cubicBezTo>
                <a:lnTo>
                  <a:pt x="971550" y="12700"/>
                </a:lnTo>
                <a:cubicBezTo>
                  <a:pt x="967994" y="12700"/>
                  <a:pt x="965200" y="9906"/>
                  <a:pt x="965200" y="6350"/>
                </a:cubicBezTo>
                <a:cubicBezTo>
                  <a:pt x="965200" y="2794"/>
                  <a:pt x="967994" y="0"/>
                  <a:pt x="971550" y="0"/>
                </a:cubicBezTo>
                <a:close/>
                <a:moveTo>
                  <a:pt x="996950" y="0"/>
                </a:moveTo>
                <a:lnTo>
                  <a:pt x="1009650" y="0"/>
                </a:lnTo>
                <a:cubicBezTo>
                  <a:pt x="1013206" y="0"/>
                  <a:pt x="1016000" y="2794"/>
                  <a:pt x="1016000" y="6350"/>
                </a:cubicBezTo>
                <a:cubicBezTo>
                  <a:pt x="1016000" y="9906"/>
                  <a:pt x="1013206" y="12700"/>
                  <a:pt x="1009650" y="12700"/>
                </a:cubicBezTo>
                <a:lnTo>
                  <a:pt x="996950" y="12700"/>
                </a:lnTo>
                <a:cubicBezTo>
                  <a:pt x="993394" y="12700"/>
                  <a:pt x="990600" y="9906"/>
                  <a:pt x="990600" y="6350"/>
                </a:cubicBezTo>
                <a:cubicBezTo>
                  <a:pt x="990600" y="2794"/>
                  <a:pt x="993394" y="0"/>
                  <a:pt x="996950" y="0"/>
                </a:cubicBezTo>
                <a:close/>
                <a:moveTo>
                  <a:pt x="1022350" y="0"/>
                </a:moveTo>
                <a:lnTo>
                  <a:pt x="1035050" y="0"/>
                </a:lnTo>
                <a:cubicBezTo>
                  <a:pt x="1038606" y="0"/>
                  <a:pt x="1041400" y="2794"/>
                  <a:pt x="1041400" y="6350"/>
                </a:cubicBezTo>
                <a:cubicBezTo>
                  <a:pt x="1041400" y="9906"/>
                  <a:pt x="1038606" y="12700"/>
                  <a:pt x="1035050" y="12700"/>
                </a:cubicBezTo>
                <a:lnTo>
                  <a:pt x="1022350" y="12700"/>
                </a:lnTo>
                <a:cubicBezTo>
                  <a:pt x="1018794" y="12700"/>
                  <a:pt x="1016000" y="9906"/>
                  <a:pt x="1016000" y="6350"/>
                </a:cubicBezTo>
                <a:cubicBezTo>
                  <a:pt x="1016000" y="2794"/>
                  <a:pt x="1018794" y="0"/>
                  <a:pt x="1022350" y="0"/>
                </a:cubicBezTo>
                <a:close/>
                <a:moveTo>
                  <a:pt x="6350" y="0"/>
                </a:moveTo>
                <a:lnTo>
                  <a:pt x="19050" y="0"/>
                </a:lnTo>
                <a:cubicBezTo>
                  <a:pt x="22606" y="0"/>
                  <a:pt x="25400" y="2794"/>
                  <a:pt x="25400" y="6350"/>
                </a:cubicBezTo>
                <a:cubicBezTo>
                  <a:pt x="25400" y="9906"/>
                  <a:pt x="22606" y="12700"/>
                  <a:pt x="19050" y="12700"/>
                </a:cubicBezTo>
                <a:lnTo>
                  <a:pt x="6350" y="12700"/>
                </a:lnTo>
                <a:cubicBezTo>
                  <a:pt x="2794" y="12700"/>
                  <a:pt x="0" y="9906"/>
                  <a:pt x="0" y="6350"/>
                </a:cubicBezTo>
                <a:cubicBezTo>
                  <a:pt x="0" y="2794"/>
                  <a:pt x="2794" y="0"/>
                  <a:pt x="635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5"/>
          <p:cNvSpPr/>
          <p:nvPr/>
        </p:nvSpPr>
        <p:spPr>
          <a:xfrm rot="7731915">
            <a:off x="4834559" y="3101208"/>
            <a:ext cx="781050" cy="9525"/>
          </a:xfrm>
          <a:custGeom>
            <a:rect b="b" l="l" r="r" t="t"/>
            <a:pathLst>
              <a:path extrusionOk="0" h="12700" w="1041400">
                <a:moveTo>
                  <a:pt x="31750" y="0"/>
                </a:moveTo>
                <a:lnTo>
                  <a:pt x="44450" y="0"/>
                </a:lnTo>
                <a:cubicBezTo>
                  <a:pt x="48006" y="0"/>
                  <a:pt x="50800" y="2794"/>
                  <a:pt x="50800" y="6350"/>
                </a:cubicBezTo>
                <a:cubicBezTo>
                  <a:pt x="50800" y="9906"/>
                  <a:pt x="48006" y="12700"/>
                  <a:pt x="44450" y="12700"/>
                </a:cubicBezTo>
                <a:lnTo>
                  <a:pt x="31750" y="12700"/>
                </a:lnTo>
                <a:cubicBezTo>
                  <a:pt x="28194" y="12700"/>
                  <a:pt x="25400" y="9906"/>
                  <a:pt x="25400" y="6350"/>
                </a:cubicBezTo>
                <a:cubicBezTo>
                  <a:pt x="25400" y="2794"/>
                  <a:pt x="28194" y="0"/>
                  <a:pt x="31750" y="0"/>
                </a:cubicBezTo>
                <a:close/>
                <a:moveTo>
                  <a:pt x="57150" y="0"/>
                </a:moveTo>
                <a:lnTo>
                  <a:pt x="69850" y="0"/>
                </a:lnTo>
                <a:cubicBezTo>
                  <a:pt x="73406" y="0"/>
                  <a:pt x="76200" y="2794"/>
                  <a:pt x="76200" y="6350"/>
                </a:cubicBezTo>
                <a:cubicBezTo>
                  <a:pt x="76200" y="9906"/>
                  <a:pt x="73406" y="12700"/>
                  <a:pt x="69850" y="12700"/>
                </a:cubicBezTo>
                <a:lnTo>
                  <a:pt x="57150" y="12700"/>
                </a:lnTo>
                <a:cubicBezTo>
                  <a:pt x="53594" y="12700"/>
                  <a:pt x="50800" y="9906"/>
                  <a:pt x="50800" y="6350"/>
                </a:cubicBezTo>
                <a:cubicBezTo>
                  <a:pt x="50800" y="2794"/>
                  <a:pt x="53594" y="0"/>
                  <a:pt x="57150" y="0"/>
                </a:cubicBezTo>
                <a:close/>
                <a:moveTo>
                  <a:pt x="82550" y="0"/>
                </a:moveTo>
                <a:lnTo>
                  <a:pt x="95250" y="0"/>
                </a:lnTo>
                <a:cubicBezTo>
                  <a:pt x="98806" y="0"/>
                  <a:pt x="101600" y="2794"/>
                  <a:pt x="101600" y="6350"/>
                </a:cubicBezTo>
                <a:cubicBezTo>
                  <a:pt x="101600" y="9906"/>
                  <a:pt x="98806" y="12700"/>
                  <a:pt x="95250" y="12700"/>
                </a:cubicBezTo>
                <a:lnTo>
                  <a:pt x="82550" y="12700"/>
                </a:lnTo>
                <a:cubicBezTo>
                  <a:pt x="78994" y="12700"/>
                  <a:pt x="76200" y="9906"/>
                  <a:pt x="76200" y="6350"/>
                </a:cubicBezTo>
                <a:cubicBezTo>
                  <a:pt x="76200" y="2794"/>
                  <a:pt x="78994" y="0"/>
                  <a:pt x="82550" y="0"/>
                </a:cubicBezTo>
                <a:close/>
                <a:moveTo>
                  <a:pt x="107950" y="0"/>
                </a:moveTo>
                <a:lnTo>
                  <a:pt x="120650" y="0"/>
                </a:lnTo>
                <a:cubicBezTo>
                  <a:pt x="124206" y="0"/>
                  <a:pt x="127000" y="2794"/>
                  <a:pt x="127000" y="6350"/>
                </a:cubicBezTo>
                <a:cubicBezTo>
                  <a:pt x="127000" y="9906"/>
                  <a:pt x="124206" y="12700"/>
                  <a:pt x="120650" y="12700"/>
                </a:cubicBezTo>
                <a:lnTo>
                  <a:pt x="107950" y="12700"/>
                </a:lnTo>
                <a:cubicBezTo>
                  <a:pt x="104394" y="12700"/>
                  <a:pt x="101600" y="9906"/>
                  <a:pt x="101600" y="6350"/>
                </a:cubicBezTo>
                <a:cubicBezTo>
                  <a:pt x="101600" y="2794"/>
                  <a:pt x="104394" y="0"/>
                  <a:pt x="107950" y="0"/>
                </a:cubicBezTo>
                <a:close/>
                <a:moveTo>
                  <a:pt x="133350" y="0"/>
                </a:moveTo>
                <a:lnTo>
                  <a:pt x="146050" y="0"/>
                </a:lnTo>
                <a:cubicBezTo>
                  <a:pt x="149606" y="0"/>
                  <a:pt x="152400" y="2794"/>
                  <a:pt x="152400" y="6350"/>
                </a:cubicBezTo>
                <a:cubicBezTo>
                  <a:pt x="152400" y="9906"/>
                  <a:pt x="149606" y="12700"/>
                  <a:pt x="146050" y="12700"/>
                </a:cubicBezTo>
                <a:lnTo>
                  <a:pt x="133350" y="12700"/>
                </a:lnTo>
                <a:cubicBezTo>
                  <a:pt x="129794" y="12700"/>
                  <a:pt x="127000" y="9906"/>
                  <a:pt x="127000" y="6350"/>
                </a:cubicBezTo>
                <a:cubicBezTo>
                  <a:pt x="127000" y="2794"/>
                  <a:pt x="129794" y="0"/>
                  <a:pt x="133350" y="0"/>
                </a:cubicBezTo>
                <a:close/>
                <a:moveTo>
                  <a:pt x="158750" y="0"/>
                </a:moveTo>
                <a:lnTo>
                  <a:pt x="171450" y="0"/>
                </a:lnTo>
                <a:cubicBezTo>
                  <a:pt x="175006" y="0"/>
                  <a:pt x="177800" y="2794"/>
                  <a:pt x="177800" y="6350"/>
                </a:cubicBezTo>
                <a:cubicBezTo>
                  <a:pt x="177800" y="9906"/>
                  <a:pt x="175006" y="12700"/>
                  <a:pt x="171450" y="12700"/>
                </a:cubicBezTo>
                <a:lnTo>
                  <a:pt x="158750" y="12700"/>
                </a:lnTo>
                <a:cubicBezTo>
                  <a:pt x="155194" y="12700"/>
                  <a:pt x="152400" y="9906"/>
                  <a:pt x="152400" y="6350"/>
                </a:cubicBezTo>
                <a:cubicBezTo>
                  <a:pt x="152400" y="2794"/>
                  <a:pt x="155194" y="0"/>
                  <a:pt x="158750" y="0"/>
                </a:cubicBezTo>
                <a:close/>
                <a:moveTo>
                  <a:pt x="184150" y="0"/>
                </a:moveTo>
                <a:lnTo>
                  <a:pt x="196850" y="0"/>
                </a:lnTo>
                <a:cubicBezTo>
                  <a:pt x="200406" y="0"/>
                  <a:pt x="203200" y="2794"/>
                  <a:pt x="203200" y="6350"/>
                </a:cubicBezTo>
                <a:cubicBezTo>
                  <a:pt x="203200" y="9906"/>
                  <a:pt x="200406" y="12700"/>
                  <a:pt x="196850" y="12700"/>
                </a:cubicBezTo>
                <a:lnTo>
                  <a:pt x="184150" y="12700"/>
                </a:lnTo>
                <a:cubicBezTo>
                  <a:pt x="180594" y="12700"/>
                  <a:pt x="177800" y="9906"/>
                  <a:pt x="177800" y="6350"/>
                </a:cubicBezTo>
                <a:cubicBezTo>
                  <a:pt x="177800" y="2794"/>
                  <a:pt x="180594" y="0"/>
                  <a:pt x="184150" y="0"/>
                </a:cubicBezTo>
                <a:close/>
                <a:moveTo>
                  <a:pt x="209550" y="0"/>
                </a:moveTo>
                <a:lnTo>
                  <a:pt x="222250" y="0"/>
                </a:lnTo>
                <a:cubicBezTo>
                  <a:pt x="225806" y="0"/>
                  <a:pt x="228600" y="2794"/>
                  <a:pt x="228600" y="6350"/>
                </a:cubicBezTo>
                <a:cubicBezTo>
                  <a:pt x="228600" y="9906"/>
                  <a:pt x="225806" y="12700"/>
                  <a:pt x="222250" y="12700"/>
                </a:cubicBezTo>
                <a:lnTo>
                  <a:pt x="209550" y="12700"/>
                </a:lnTo>
                <a:cubicBezTo>
                  <a:pt x="205994" y="12700"/>
                  <a:pt x="203200" y="9906"/>
                  <a:pt x="203200" y="6350"/>
                </a:cubicBezTo>
                <a:cubicBezTo>
                  <a:pt x="203200" y="2794"/>
                  <a:pt x="205994" y="0"/>
                  <a:pt x="209550" y="0"/>
                </a:cubicBezTo>
                <a:close/>
                <a:moveTo>
                  <a:pt x="234950" y="0"/>
                </a:moveTo>
                <a:lnTo>
                  <a:pt x="247650" y="0"/>
                </a:lnTo>
                <a:cubicBezTo>
                  <a:pt x="251206" y="0"/>
                  <a:pt x="254000" y="2794"/>
                  <a:pt x="254000" y="6350"/>
                </a:cubicBezTo>
                <a:cubicBezTo>
                  <a:pt x="254000" y="9906"/>
                  <a:pt x="251206" y="12700"/>
                  <a:pt x="247650" y="12700"/>
                </a:cubicBezTo>
                <a:lnTo>
                  <a:pt x="234950" y="12700"/>
                </a:lnTo>
                <a:cubicBezTo>
                  <a:pt x="231394" y="12700"/>
                  <a:pt x="228600" y="9906"/>
                  <a:pt x="228600" y="6350"/>
                </a:cubicBezTo>
                <a:cubicBezTo>
                  <a:pt x="228600" y="2794"/>
                  <a:pt x="231394" y="0"/>
                  <a:pt x="234950" y="0"/>
                </a:cubicBezTo>
                <a:close/>
                <a:moveTo>
                  <a:pt x="260350" y="0"/>
                </a:moveTo>
                <a:lnTo>
                  <a:pt x="273050" y="0"/>
                </a:lnTo>
                <a:cubicBezTo>
                  <a:pt x="276606" y="0"/>
                  <a:pt x="279400" y="2794"/>
                  <a:pt x="279400" y="6350"/>
                </a:cubicBezTo>
                <a:cubicBezTo>
                  <a:pt x="279400" y="9906"/>
                  <a:pt x="276606" y="12700"/>
                  <a:pt x="273050" y="12700"/>
                </a:cubicBezTo>
                <a:lnTo>
                  <a:pt x="260350" y="12700"/>
                </a:lnTo>
                <a:cubicBezTo>
                  <a:pt x="256794" y="12700"/>
                  <a:pt x="254000" y="9906"/>
                  <a:pt x="254000" y="6350"/>
                </a:cubicBezTo>
                <a:cubicBezTo>
                  <a:pt x="254000" y="2794"/>
                  <a:pt x="256794" y="0"/>
                  <a:pt x="260350" y="0"/>
                </a:cubicBezTo>
                <a:close/>
                <a:moveTo>
                  <a:pt x="285750" y="0"/>
                </a:moveTo>
                <a:lnTo>
                  <a:pt x="298450" y="0"/>
                </a:lnTo>
                <a:cubicBezTo>
                  <a:pt x="302006" y="0"/>
                  <a:pt x="304800" y="2794"/>
                  <a:pt x="304800" y="6350"/>
                </a:cubicBezTo>
                <a:cubicBezTo>
                  <a:pt x="304800" y="9906"/>
                  <a:pt x="302006" y="12700"/>
                  <a:pt x="298450" y="12700"/>
                </a:cubicBezTo>
                <a:lnTo>
                  <a:pt x="285750" y="12700"/>
                </a:lnTo>
                <a:cubicBezTo>
                  <a:pt x="282194" y="12700"/>
                  <a:pt x="279400" y="9906"/>
                  <a:pt x="279400" y="6350"/>
                </a:cubicBezTo>
                <a:cubicBezTo>
                  <a:pt x="279400" y="2794"/>
                  <a:pt x="282194" y="0"/>
                  <a:pt x="285750" y="0"/>
                </a:cubicBezTo>
                <a:close/>
                <a:moveTo>
                  <a:pt x="311150" y="0"/>
                </a:moveTo>
                <a:lnTo>
                  <a:pt x="323850" y="0"/>
                </a:lnTo>
                <a:cubicBezTo>
                  <a:pt x="327406" y="0"/>
                  <a:pt x="330200" y="2794"/>
                  <a:pt x="330200" y="6350"/>
                </a:cubicBezTo>
                <a:cubicBezTo>
                  <a:pt x="330200" y="9906"/>
                  <a:pt x="327406" y="12700"/>
                  <a:pt x="323850" y="12700"/>
                </a:cubicBezTo>
                <a:lnTo>
                  <a:pt x="311150" y="12700"/>
                </a:lnTo>
                <a:cubicBezTo>
                  <a:pt x="307594" y="12700"/>
                  <a:pt x="304800" y="9906"/>
                  <a:pt x="304800" y="6350"/>
                </a:cubicBezTo>
                <a:cubicBezTo>
                  <a:pt x="304800" y="2794"/>
                  <a:pt x="307594" y="0"/>
                  <a:pt x="311150" y="0"/>
                </a:cubicBezTo>
                <a:close/>
                <a:moveTo>
                  <a:pt x="336550" y="0"/>
                </a:moveTo>
                <a:lnTo>
                  <a:pt x="349250" y="0"/>
                </a:lnTo>
                <a:cubicBezTo>
                  <a:pt x="352806" y="0"/>
                  <a:pt x="355600" y="2794"/>
                  <a:pt x="355600" y="6350"/>
                </a:cubicBezTo>
                <a:cubicBezTo>
                  <a:pt x="355600" y="9906"/>
                  <a:pt x="352806" y="12700"/>
                  <a:pt x="349250" y="12700"/>
                </a:cubicBezTo>
                <a:lnTo>
                  <a:pt x="336550" y="12700"/>
                </a:lnTo>
                <a:cubicBezTo>
                  <a:pt x="332994" y="12700"/>
                  <a:pt x="330200" y="9906"/>
                  <a:pt x="330200" y="6350"/>
                </a:cubicBezTo>
                <a:cubicBezTo>
                  <a:pt x="330200" y="2794"/>
                  <a:pt x="332994" y="0"/>
                  <a:pt x="336550" y="0"/>
                </a:cubicBezTo>
                <a:close/>
                <a:moveTo>
                  <a:pt x="361950" y="0"/>
                </a:moveTo>
                <a:lnTo>
                  <a:pt x="374650" y="0"/>
                </a:lnTo>
                <a:cubicBezTo>
                  <a:pt x="378206" y="0"/>
                  <a:pt x="381000" y="2794"/>
                  <a:pt x="381000" y="6350"/>
                </a:cubicBezTo>
                <a:cubicBezTo>
                  <a:pt x="381000" y="9906"/>
                  <a:pt x="378206" y="12700"/>
                  <a:pt x="374650" y="12700"/>
                </a:cubicBezTo>
                <a:lnTo>
                  <a:pt x="361950" y="12700"/>
                </a:lnTo>
                <a:cubicBezTo>
                  <a:pt x="358394" y="12700"/>
                  <a:pt x="355600" y="9906"/>
                  <a:pt x="355600" y="6350"/>
                </a:cubicBezTo>
                <a:cubicBezTo>
                  <a:pt x="355600" y="2794"/>
                  <a:pt x="358394" y="0"/>
                  <a:pt x="361950" y="0"/>
                </a:cubicBezTo>
                <a:close/>
                <a:moveTo>
                  <a:pt x="387350" y="0"/>
                </a:moveTo>
                <a:lnTo>
                  <a:pt x="400050" y="0"/>
                </a:lnTo>
                <a:cubicBezTo>
                  <a:pt x="403606" y="0"/>
                  <a:pt x="406400" y="2794"/>
                  <a:pt x="406400" y="6350"/>
                </a:cubicBezTo>
                <a:cubicBezTo>
                  <a:pt x="406400" y="9906"/>
                  <a:pt x="403606" y="12700"/>
                  <a:pt x="400050" y="12700"/>
                </a:cubicBezTo>
                <a:lnTo>
                  <a:pt x="387350" y="12700"/>
                </a:lnTo>
                <a:cubicBezTo>
                  <a:pt x="383794" y="12700"/>
                  <a:pt x="381000" y="9906"/>
                  <a:pt x="381000" y="6350"/>
                </a:cubicBezTo>
                <a:cubicBezTo>
                  <a:pt x="381000" y="2794"/>
                  <a:pt x="383794" y="0"/>
                  <a:pt x="387350" y="0"/>
                </a:cubicBezTo>
                <a:close/>
                <a:moveTo>
                  <a:pt x="412750" y="0"/>
                </a:moveTo>
                <a:lnTo>
                  <a:pt x="425450" y="0"/>
                </a:lnTo>
                <a:cubicBezTo>
                  <a:pt x="429006" y="0"/>
                  <a:pt x="431800" y="2794"/>
                  <a:pt x="431800" y="6350"/>
                </a:cubicBezTo>
                <a:cubicBezTo>
                  <a:pt x="431800" y="9906"/>
                  <a:pt x="429006" y="12700"/>
                  <a:pt x="425450" y="12700"/>
                </a:cubicBezTo>
                <a:lnTo>
                  <a:pt x="412750" y="12700"/>
                </a:lnTo>
                <a:cubicBezTo>
                  <a:pt x="409194" y="12700"/>
                  <a:pt x="406400" y="9906"/>
                  <a:pt x="406400" y="6350"/>
                </a:cubicBezTo>
                <a:cubicBezTo>
                  <a:pt x="406400" y="2794"/>
                  <a:pt x="409194" y="0"/>
                  <a:pt x="412750" y="0"/>
                </a:cubicBezTo>
                <a:close/>
                <a:moveTo>
                  <a:pt x="438150" y="0"/>
                </a:moveTo>
                <a:lnTo>
                  <a:pt x="450850" y="0"/>
                </a:lnTo>
                <a:cubicBezTo>
                  <a:pt x="454406" y="0"/>
                  <a:pt x="457200" y="2794"/>
                  <a:pt x="457200" y="6350"/>
                </a:cubicBezTo>
                <a:cubicBezTo>
                  <a:pt x="457200" y="9906"/>
                  <a:pt x="454406" y="12700"/>
                  <a:pt x="450850" y="12700"/>
                </a:cubicBezTo>
                <a:lnTo>
                  <a:pt x="438150" y="12700"/>
                </a:lnTo>
                <a:cubicBezTo>
                  <a:pt x="434594" y="12700"/>
                  <a:pt x="431800" y="9906"/>
                  <a:pt x="431800" y="6350"/>
                </a:cubicBezTo>
                <a:cubicBezTo>
                  <a:pt x="431800" y="2794"/>
                  <a:pt x="434594" y="0"/>
                  <a:pt x="438150" y="0"/>
                </a:cubicBezTo>
                <a:close/>
                <a:moveTo>
                  <a:pt x="463550" y="0"/>
                </a:moveTo>
                <a:lnTo>
                  <a:pt x="476250" y="0"/>
                </a:lnTo>
                <a:cubicBezTo>
                  <a:pt x="479806" y="0"/>
                  <a:pt x="482600" y="2794"/>
                  <a:pt x="482600" y="6350"/>
                </a:cubicBezTo>
                <a:cubicBezTo>
                  <a:pt x="482600" y="9906"/>
                  <a:pt x="479806" y="12700"/>
                  <a:pt x="476250" y="12700"/>
                </a:cubicBezTo>
                <a:lnTo>
                  <a:pt x="463550" y="12700"/>
                </a:lnTo>
                <a:cubicBezTo>
                  <a:pt x="459994" y="12700"/>
                  <a:pt x="457200" y="9906"/>
                  <a:pt x="457200" y="6350"/>
                </a:cubicBezTo>
                <a:cubicBezTo>
                  <a:pt x="457200" y="2794"/>
                  <a:pt x="459994" y="0"/>
                  <a:pt x="463550" y="0"/>
                </a:cubicBezTo>
                <a:close/>
                <a:moveTo>
                  <a:pt x="488950" y="0"/>
                </a:moveTo>
                <a:lnTo>
                  <a:pt x="501650" y="0"/>
                </a:lnTo>
                <a:cubicBezTo>
                  <a:pt x="505206" y="0"/>
                  <a:pt x="508000" y="2794"/>
                  <a:pt x="508000" y="6350"/>
                </a:cubicBezTo>
                <a:cubicBezTo>
                  <a:pt x="508000" y="9906"/>
                  <a:pt x="505206" y="12700"/>
                  <a:pt x="501650" y="12700"/>
                </a:cubicBezTo>
                <a:lnTo>
                  <a:pt x="488950" y="12700"/>
                </a:lnTo>
                <a:cubicBezTo>
                  <a:pt x="485394" y="12700"/>
                  <a:pt x="482600" y="9906"/>
                  <a:pt x="482600" y="6350"/>
                </a:cubicBezTo>
                <a:cubicBezTo>
                  <a:pt x="482600" y="2794"/>
                  <a:pt x="485394" y="0"/>
                  <a:pt x="488950" y="0"/>
                </a:cubicBezTo>
                <a:close/>
                <a:moveTo>
                  <a:pt x="514350" y="0"/>
                </a:moveTo>
                <a:lnTo>
                  <a:pt x="527050" y="0"/>
                </a:lnTo>
                <a:cubicBezTo>
                  <a:pt x="530606" y="0"/>
                  <a:pt x="533400" y="2794"/>
                  <a:pt x="533400" y="6350"/>
                </a:cubicBezTo>
                <a:cubicBezTo>
                  <a:pt x="533400" y="9906"/>
                  <a:pt x="530606" y="12700"/>
                  <a:pt x="527050" y="12700"/>
                </a:cubicBezTo>
                <a:lnTo>
                  <a:pt x="514350" y="12700"/>
                </a:lnTo>
                <a:cubicBezTo>
                  <a:pt x="510794" y="12700"/>
                  <a:pt x="508000" y="9906"/>
                  <a:pt x="508000" y="6350"/>
                </a:cubicBezTo>
                <a:cubicBezTo>
                  <a:pt x="508000" y="2794"/>
                  <a:pt x="510794" y="0"/>
                  <a:pt x="514350" y="0"/>
                </a:cubicBezTo>
                <a:close/>
                <a:moveTo>
                  <a:pt x="539750" y="0"/>
                </a:moveTo>
                <a:lnTo>
                  <a:pt x="552450" y="0"/>
                </a:lnTo>
                <a:cubicBezTo>
                  <a:pt x="556006" y="0"/>
                  <a:pt x="558800" y="2794"/>
                  <a:pt x="558800" y="6350"/>
                </a:cubicBezTo>
                <a:cubicBezTo>
                  <a:pt x="558800" y="9906"/>
                  <a:pt x="556006" y="12700"/>
                  <a:pt x="552450" y="12700"/>
                </a:cubicBezTo>
                <a:lnTo>
                  <a:pt x="539750" y="12700"/>
                </a:lnTo>
                <a:cubicBezTo>
                  <a:pt x="536194" y="12700"/>
                  <a:pt x="533400" y="9906"/>
                  <a:pt x="533400" y="6350"/>
                </a:cubicBezTo>
                <a:cubicBezTo>
                  <a:pt x="533400" y="2794"/>
                  <a:pt x="536194" y="0"/>
                  <a:pt x="539750" y="0"/>
                </a:cubicBezTo>
                <a:close/>
                <a:moveTo>
                  <a:pt x="565150" y="0"/>
                </a:moveTo>
                <a:lnTo>
                  <a:pt x="577850" y="0"/>
                </a:lnTo>
                <a:cubicBezTo>
                  <a:pt x="581406" y="0"/>
                  <a:pt x="584200" y="2794"/>
                  <a:pt x="584200" y="6350"/>
                </a:cubicBezTo>
                <a:cubicBezTo>
                  <a:pt x="584200" y="9906"/>
                  <a:pt x="581406" y="12700"/>
                  <a:pt x="577850" y="12700"/>
                </a:cubicBezTo>
                <a:lnTo>
                  <a:pt x="565150" y="12700"/>
                </a:lnTo>
                <a:cubicBezTo>
                  <a:pt x="561594" y="12700"/>
                  <a:pt x="558800" y="9906"/>
                  <a:pt x="558800" y="6350"/>
                </a:cubicBezTo>
                <a:cubicBezTo>
                  <a:pt x="558800" y="2794"/>
                  <a:pt x="561594" y="0"/>
                  <a:pt x="565150" y="0"/>
                </a:cubicBezTo>
                <a:close/>
                <a:moveTo>
                  <a:pt x="590550" y="0"/>
                </a:moveTo>
                <a:lnTo>
                  <a:pt x="603250" y="0"/>
                </a:lnTo>
                <a:cubicBezTo>
                  <a:pt x="606806" y="0"/>
                  <a:pt x="609600" y="2794"/>
                  <a:pt x="609600" y="6350"/>
                </a:cubicBezTo>
                <a:cubicBezTo>
                  <a:pt x="609600" y="9906"/>
                  <a:pt x="606806" y="12700"/>
                  <a:pt x="603250" y="12700"/>
                </a:cubicBezTo>
                <a:lnTo>
                  <a:pt x="590550" y="12700"/>
                </a:lnTo>
                <a:cubicBezTo>
                  <a:pt x="586994" y="12700"/>
                  <a:pt x="584200" y="9906"/>
                  <a:pt x="584200" y="6350"/>
                </a:cubicBezTo>
                <a:cubicBezTo>
                  <a:pt x="584200" y="2794"/>
                  <a:pt x="586994" y="0"/>
                  <a:pt x="590550" y="0"/>
                </a:cubicBezTo>
                <a:close/>
                <a:moveTo>
                  <a:pt x="615950" y="0"/>
                </a:moveTo>
                <a:lnTo>
                  <a:pt x="628650" y="0"/>
                </a:lnTo>
                <a:cubicBezTo>
                  <a:pt x="632206" y="0"/>
                  <a:pt x="635000" y="2794"/>
                  <a:pt x="635000" y="6350"/>
                </a:cubicBezTo>
                <a:cubicBezTo>
                  <a:pt x="635000" y="9906"/>
                  <a:pt x="632206" y="12700"/>
                  <a:pt x="628650" y="12700"/>
                </a:cubicBezTo>
                <a:lnTo>
                  <a:pt x="615950" y="12700"/>
                </a:lnTo>
                <a:cubicBezTo>
                  <a:pt x="612394" y="12700"/>
                  <a:pt x="609600" y="9906"/>
                  <a:pt x="609600" y="6350"/>
                </a:cubicBezTo>
                <a:cubicBezTo>
                  <a:pt x="609600" y="2794"/>
                  <a:pt x="612394" y="0"/>
                  <a:pt x="615950" y="0"/>
                </a:cubicBezTo>
                <a:close/>
                <a:moveTo>
                  <a:pt x="641350" y="0"/>
                </a:moveTo>
                <a:lnTo>
                  <a:pt x="654050" y="0"/>
                </a:lnTo>
                <a:cubicBezTo>
                  <a:pt x="657606" y="0"/>
                  <a:pt x="660400" y="2794"/>
                  <a:pt x="660400" y="6350"/>
                </a:cubicBezTo>
                <a:cubicBezTo>
                  <a:pt x="660400" y="9906"/>
                  <a:pt x="657606" y="12700"/>
                  <a:pt x="654050" y="12700"/>
                </a:cubicBezTo>
                <a:lnTo>
                  <a:pt x="641350" y="12700"/>
                </a:lnTo>
                <a:cubicBezTo>
                  <a:pt x="637794" y="12700"/>
                  <a:pt x="635000" y="9906"/>
                  <a:pt x="635000" y="6350"/>
                </a:cubicBezTo>
                <a:cubicBezTo>
                  <a:pt x="635000" y="2794"/>
                  <a:pt x="637794" y="0"/>
                  <a:pt x="641350" y="0"/>
                </a:cubicBezTo>
                <a:close/>
                <a:moveTo>
                  <a:pt x="666750" y="0"/>
                </a:moveTo>
                <a:lnTo>
                  <a:pt x="679450" y="0"/>
                </a:lnTo>
                <a:cubicBezTo>
                  <a:pt x="683006" y="0"/>
                  <a:pt x="685800" y="2794"/>
                  <a:pt x="685800" y="6350"/>
                </a:cubicBezTo>
                <a:cubicBezTo>
                  <a:pt x="685800" y="9906"/>
                  <a:pt x="683006" y="12700"/>
                  <a:pt x="679450" y="12700"/>
                </a:cubicBezTo>
                <a:lnTo>
                  <a:pt x="666750" y="12700"/>
                </a:lnTo>
                <a:cubicBezTo>
                  <a:pt x="663194" y="12700"/>
                  <a:pt x="660400" y="9906"/>
                  <a:pt x="660400" y="6350"/>
                </a:cubicBezTo>
                <a:cubicBezTo>
                  <a:pt x="660400" y="2794"/>
                  <a:pt x="663194" y="0"/>
                  <a:pt x="666750" y="0"/>
                </a:cubicBezTo>
                <a:close/>
                <a:moveTo>
                  <a:pt x="692150" y="0"/>
                </a:moveTo>
                <a:lnTo>
                  <a:pt x="704850" y="0"/>
                </a:lnTo>
                <a:cubicBezTo>
                  <a:pt x="708406" y="0"/>
                  <a:pt x="711200" y="2794"/>
                  <a:pt x="711200" y="6350"/>
                </a:cubicBezTo>
                <a:cubicBezTo>
                  <a:pt x="711200" y="9906"/>
                  <a:pt x="708406" y="12700"/>
                  <a:pt x="704850" y="12700"/>
                </a:cubicBezTo>
                <a:lnTo>
                  <a:pt x="692150" y="12700"/>
                </a:lnTo>
                <a:cubicBezTo>
                  <a:pt x="688594" y="12700"/>
                  <a:pt x="685800" y="9906"/>
                  <a:pt x="685800" y="6350"/>
                </a:cubicBezTo>
                <a:cubicBezTo>
                  <a:pt x="685800" y="2794"/>
                  <a:pt x="688594" y="0"/>
                  <a:pt x="692150" y="0"/>
                </a:cubicBezTo>
                <a:close/>
                <a:moveTo>
                  <a:pt x="717550" y="0"/>
                </a:moveTo>
                <a:lnTo>
                  <a:pt x="730250" y="0"/>
                </a:lnTo>
                <a:cubicBezTo>
                  <a:pt x="733806" y="0"/>
                  <a:pt x="736600" y="2794"/>
                  <a:pt x="736600" y="6350"/>
                </a:cubicBezTo>
                <a:cubicBezTo>
                  <a:pt x="736600" y="9906"/>
                  <a:pt x="733806" y="12700"/>
                  <a:pt x="730250" y="12700"/>
                </a:cubicBezTo>
                <a:lnTo>
                  <a:pt x="717550" y="12700"/>
                </a:lnTo>
                <a:cubicBezTo>
                  <a:pt x="713994" y="12700"/>
                  <a:pt x="711200" y="9906"/>
                  <a:pt x="711200" y="6350"/>
                </a:cubicBezTo>
                <a:cubicBezTo>
                  <a:pt x="711200" y="2794"/>
                  <a:pt x="713994" y="0"/>
                  <a:pt x="717550" y="0"/>
                </a:cubicBezTo>
                <a:close/>
                <a:moveTo>
                  <a:pt x="742950" y="0"/>
                </a:moveTo>
                <a:lnTo>
                  <a:pt x="755650" y="0"/>
                </a:lnTo>
                <a:cubicBezTo>
                  <a:pt x="759206" y="0"/>
                  <a:pt x="762000" y="2794"/>
                  <a:pt x="762000" y="6350"/>
                </a:cubicBezTo>
                <a:cubicBezTo>
                  <a:pt x="762000" y="9906"/>
                  <a:pt x="759206" y="12700"/>
                  <a:pt x="755650" y="12700"/>
                </a:cubicBezTo>
                <a:lnTo>
                  <a:pt x="742950" y="12700"/>
                </a:lnTo>
                <a:cubicBezTo>
                  <a:pt x="739394" y="12700"/>
                  <a:pt x="736600" y="9906"/>
                  <a:pt x="736600" y="6350"/>
                </a:cubicBezTo>
                <a:cubicBezTo>
                  <a:pt x="736600" y="2794"/>
                  <a:pt x="739394" y="0"/>
                  <a:pt x="742950" y="0"/>
                </a:cubicBezTo>
                <a:close/>
                <a:moveTo>
                  <a:pt x="768350" y="0"/>
                </a:moveTo>
                <a:lnTo>
                  <a:pt x="781050" y="0"/>
                </a:lnTo>
                <a:cubicBezTo>
                  <a:pt x="784606" y="0"/>
                  <a:pt x="787400" y="2794"/>
                  <a:pt x="787400" y="6350"/>
                </a:cubicBezTo>
                <a:cubicBezTo>
                  <a:pt x="787400" y="9906"/>
                  <a:pt x="784606" y="12700"/>
                  <a:pt x="781050" y="12700"/>
                </a:cubicBezTo>
                <a:lnTo>
                  <a:pt x="768350" y="12700"/>
                </a:lnTo>
                <a:cubicBezTo>
                  <a:pt x="764794" y="12700"/>
                  <a:pt x="762000" y="9906"/>
                  <a:pt x="762000" y="6350"/>
                </a:cubicBezTo>
                <a:cubicBezTo>
                  <a:pt x="762000" y="2794"/>
                  <a:pt x="764794" y="0"/>
                  <a:pt x="768350" y="0"/>
                </a:cubicBezTo>
                <a:close/>
                <a:moveTo>
                  <a:pt x="793750" y="0"/>
                </a:moveTo>
                <a:lnTo>
                  <a:pt x="806450" y="0"/>
                </a:lnTo>
                <a:cubicBezTo>
                  <a:pt x="810006" y="0"/>
                  <a:pt x="812800" y="2794"/>
                  <a:pt x="812800" y="6350"/>
                </a:cubicBezTo>
                <a:cubicBezTo>
                  <a:pt x="812800" y="9906"/>
                  <a:pt x="810006" y="12700"/>
                  <a:pt x="806450" y="12700"/>
                </a:cubicBezTo>
                <a:lnTo>
                  <a:pt x="793750" y="12700"/>
                </a:lnTo>
                <a:cubicBezTo>
                  <a:pt x="790194" y="12700"/>
                  <a:pt x="787400" y="9906"/>
                  <a:pt x="787400" y="6350"/>
                </a:cubicBezTo>
                <a:cubicBezTo>
                  <a:pt x="787400" y="2794"/>
                  <a:pt x="790194" y="0"/>
                  <a:pt x="793750" y="0"/>
                </a:cubicBezTo>
                <a:close/>
                <a:moveTo>
                  <a:pt x="819150" y="0"/>
                </a:moveTo>
                <a:lnTo>
                  <a:pt x="831850" y="0"/>
                </a:lnTo>
                <a:cubicBezTo>
                  <a:pt x="835406" y="0"/>
                  <a:pt x="838200" y="2794"/>
                  <a:pt x="838200" y="6350"/>
                </a:cubicBezTo>
                <a:cubicBezTo>
                  <a:pt x="838200" y="9906"/>
                  <a:pt x="835406" y="12700"/>
                  <a:pt x="831850" y="12700"/>
                </a:cubicBezTo>
                <a:lnTo>
                  <a:pt x="819150" y="12700"/>
                </a:lnTo>
                <a:cubicBezTo>
                  <a:pt x="815594" y="12700"/>
                  <a:pt x="812800" y="9906"/>
                  <a:pt x="812800" y="6350"/>
                </a:cubicBezTo>
                <a:cubicBezTo>
                  <a:pt x="812800" y="2794"/>
                  <a:pt x="815594" y="0"/>
                  <a:pt x="819150" y="0"/>
                </a:cubicBezTo>
                <a:close/>
                <a:moveTo>
                  <a:pt x="844550" y="0"/>
                </a:moveTo>
                <a:lnTo>
                  <a:pt x="857250" y="0"/>
                </a:lnTo>
                <a:cubicBezTo>
                  <a:pt x="860806" y="0"/>
                  <a:pt x="863600" y="2794"/>
                  <a:pt x="863600" y="6350"/>
                </a:cubicBezTo>
                <a:cubicBezTo>
                  <a:pt x="863600" y="9906"/>
                  <a:pt x="860806" y="12700"/>
                  <a:pt x="857250" y="12700"/>
                </a:cubicBezTo>
                <a:lnTo>
                  <a:pt x="844550" y="12700"/>
                </a:lnTo>
                <a:cubicBezTo>
                  <a:pt x="840994" y="12700"/>
                  <a:pt x="838200" y="9906"/>
                  <a:pt x="838200" y="6350"/>
                </a:cubicBezTo>
                <a:cubicBezTo>
                  <a:pt x="838200" y="2794"/>
                  <a:pt x="840994" y="0"/>
                  <a:pt x="844550" y="0"/>
                </a:cubicBezTo>
                <a:close/>
                <a:moveTo>
                  <a:pt x="869950" y="0"/>
                </a:moveTo>
                <a:lnTo>
                  <a:pt x="882650" y="0"/>
                </a:lnTo>
                <a:cubicBezTo>
                  <a:pt x="886206" y="0"/>
                  <a:pt x="889000" y="2794"/>
                  <a:pt x="889000" y="6350"/>
                </a:cubicBezTo>
                <a:cubicBezTo>
                  <a:pt x="889000" y="9906"/>
                  <a:pt x="886206" y="12700"/>
                  <a:pt x="882650" y="12700"/>
                </a:cubicBezTo>
                <a:lnTo>
                  <a:pt x="869950" y="12700"/>
                </a:lnTo>
                <a:cubicBezTo>
                  <a:pt x="866394" y="12700"/>
                  <a:pt x="863600" y="9906"/>
                  <a:pt x="863600" y="6350"/>
                </a:cubicBezTo>
                <a:cubicBezTo>
                  <a:pt x="863600" y="2794"/>
                  <a:pt x="866394" y="0"/>
                  <a:pt x="869950" y="0"/>
                </a:cubicBezTo>
                <a:close/>
                <a:moveTo>
                  <a:pt x="895350" y="0"/>
                </a:moveTo>
                <a:lnTo>
                  <a:pt x="908050" y="0"/>
                </a:lnTo>
                <a:cubicBezTo>
                  <a:pt x="911606" y="0"/>
                  <a:pt x="914400" y="2794"/>
                  <a:pt x="914400" y="6350"/>
                </a:cubicBezTo>
                <a:cubicBezTo>
                  <a:pt x="914400" y="9906"/>
                  <a:pt x="911606" y="12700"/>
                  <a:pt x="908050" y="12700"/>
                </a:cubicBezTo>
                <a:lnTo>
                  <a:pt x="895350" y="12700"/>
                </a:lnTo>
                <a:cubicBezTo>
                  <a:pt x="891794" y="12700"/>
                  <a:pt x="889000" y="9906"/>
                  <a:pt x="889000" y="6350"/>
                </a:cubicBezTo>
                <a:cubicBezTo>
                  <a:pt x="889000" y="2794"/>
                  <a:pt x="891794" y="0"/>
                  <a:pt x="895350" y="0"/>
                </a:cubicBezTo>
                <a:close/>
                <a:moveTo>
                  <a:pt x="920750" y="0"/>
                </a:moveTo>
                <a:lnTo>
                  <a:pt x="933450" y="0"/>
                </a:lnTo>
                <a:cubicBezTo>
                  <a:pt x="937006" y="0"/>
                  <a:pt x="939800" y="2794"/>
                  <a:pt x="939800" y="6350"/>
                </a:cubicBezTo>
                <a:cubicBezTo>
                  <a:pt x="939800" y="9906"/>
                  <a:pt x="937006" y="12700"/>
                  <a:pt x="933450" y="12700"/>
                </a:cubicBezTo>
                <a:lnTo>
                  <a:pt x="920750" y="12700"/>
                </a:lnTo>
                <a:cubicBezTo>
                  <a:pt x="917194" y="12700"/>
                  <a:pt x="914400" y="9906"/>
                  <a:pt x="914400" y="6350"/>
                </a:cubicBezTo>
                <a:cubicBezTo>
                  <a:pt x="914400" y="2794"/>
                  <a:pt x="917194" y="0"/>
                  <a:pt x="920750" y="0"/>
                </a:cubicBezTo>
                <a:close/>
                <a:moveTo>
                  <a:pt x="946150" y="0"/>
                </a:moveTo>
                <a:lnTo>
                  <a:pt x="958850" y="0"/>
                </a:lnTo>
                <a:cubicBezTo>
                  <a:pt x="962406" y="0"/>
                  <a:pt x="965200" y="2794"/>
                  <a:pt x="965200" y="6350"/>
                </a:cubicBezTo>
                <a:cubicBezTo>
                  <a:pt x="965200" y="9906"/>
                  <a:pt x="962406" y="12700"/>
                  <a:pt x="958850" y="12700"/>
                </a:cubicBezTo>
                <a:lnTo>
                  <a:pt x="946150" y="12700"/>
                </a:lnTo>
                <a:cubicBezTo>
                  <a:pt x="942594" y="12700"/>
                  <a:pt x="939800" y="9906"/>
                  <a:pt x="939800" y="6350"/>
                </a:cubicBezTo>
                <a:cubicBezTo>
                  <a:pt x="939800" y="2794"/>
                  <a:pt x="942594" y="0"/>
                  <a:pt x="946150" y="0"/>
                </a:cubicBezTo>
                <a:close/>
                <a:moveTo>
                  <a:pt x="971550" y="0"/>
                </a:moveTo>
                <a:lnTo>
                  <a:pt x="984250" y="0"/>
                </a:lnTo>
                <a:cubicBezTo>
                  <a:pt x="987806" y="0"/>
                  <a:pt x="990600" y="2794"/>
                  <a:pt x="990600" y="6350"/>
                </a:cubicBezTo>
                <a:cubicBezTo>
                  <a:pt x="990600" y="9906"/>
                  <a:pt x="987806" y="12700"/>
                  <a:pt x="984250" y="12700"/>
                </a:cubicBezTo>
                <a:lnTo>
                  <a:pt x="971550" y="12700"/>
                </a:lnTo>
                <a:cubicBezTo>
                  <a:pt x="967994" y="12700"/>
                  <a:pt x="965200" y="9906"/>
                  <a:pt x="965200" y="6350"/>
                </a:cubicBezTo>
                <a:cubicBezTo>
                  <a:pt x="965200" y="2794"/>
                  <a:pt x="967994" y="0"/>
                  <a:pt x="971550" y="0"/>
                </a:cubicBezTo>
                <a:close/>
                <a:moveTo>
                  <a:pt x="996950" y="0"/>
                </a:moveTo>
                <a:lnTo>
                  <a:pt x="1009650" y="0"/>
                </a:lnTo>
                <a:cubicBezTo>
                  <a:pt x="1013206" y="0"/>
                  <a:pt x="1016000" y="2794"/>
                  <a:pt x="1016000" y="6350"/>
                </a:cubicBezTo>
                <a:cubicBezTo>
                  <a:pt x="1016000" y="9906"/>
                  <a:pt x="1013206" y="12700"/>
                  <a:pt x="1009650" y="12700"/>
                </a:cubicBezTo>
                <a:lnTo>
                  <a:pt x="996950" y="12700"/>
                </a:lnTo>
                <a:cubicBezTo>
                  <a:pt x="993394" y="12700"/>
                  <a:pt x="990600" y="9906"/>
                  <a:pt x="990600" y="6350"/>
                </a:cubicBezTo>
                <a:cubicBezTo>
                  <a:pt x="990600" y="2794"/>
                  <a:pt x="993394" y="0"/>
                  <a:pt x="996950" y="0"/>
                </a:cubicBezTo>
                <a:close/>
                <a:moveTo>
                  <a:pt x="1022350" y="0"/>
                </a:moveTo>
                <a:lnTo>
                  <a:pt x="1035050" y="0"/>
                </a:lnTo>
                <a:cubicBezTo>
                  <a:pt x="1038606" y="0"/>
                  <a:pt x="1041400" y="2794"/>
                  <a:pt x="1041400" y="6350"/>
                </a:cubicBezTo>
                <a:cubicBezTo>
                  <a:pt x="1041400" y="9906"/>
                  <a:pt x="1038606" y="12700"/>
                  <a:pt x="1035050" y="12700"/>
                </a:cubicBezTo>
                <a:lnTo>
                  <a:pt x="1022350" y="12700"/>
                </a:lnTo>
                <a:cubicBezTo>
                  <a:pt x="1018794" y="12700"/>
                  <a:pt x="1016000" y="9906"/>
                  <a:pt x="1016000" y="6350"/>
                </a:cubicBezTo>
                <a:cubicBezTo>
                  <a:pt x="1016000" y="2794"/>
                  <a:pt x="1018794" y="0"/>
                  <a:pt x="1022350" y="0"/>
                </a:cubicBezTo>
                <a:close/>
                <a:moveTo>
                  <a:pt x="6350" y="0"/>
                </a:moveTo>
                <a:lnTo>
                  <a:pt x="19050" y="0"/>
                </a:lnTo>
                <a:cubicBezTo>
                  <a:pt x="22606" y="0"/>
                  <a:pt x="25400" y="2794"/>
                  <a:pt x="25400" y="6350"/>
                </a:cubicBezTo>
                <a:cubicBezTo>
                  <a:pt x="25400" y="9906"/>
                  <a:pt x="22606" y="12700"/>
                  <a:pt x="19050" y="12700"/>
                </a:cubicBezTo>
                <a:lnTo>
                  <a:pt x="6350" y="12700"/>
                </a:lnTo>
                <a:cubicBezTo>
                  <a:pt x="2794" y="12700"/>
                  <a:pt x="0" y="9906"/>
                  <a:pt x="0" y="6350"/>
                </a:cubicBezTo>
                <a:cubicBezTo>
                  <a:pt x="0" y="2794"/>
                  <a:pt x="2794" y="0"/>
                  <a:pt x="635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6"/>
          <p:cNvSpPr txBox="1"/>
          <p:nvPr/>
        </p:nvSpPr>
        <p:spPr>
          <a:xfrm>
            <a:off x="1524000" y="1347937"/>
            <a:ext cx="14132684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SILHOUETTE SCORE</a:t>
            </a:r>
            <a:endParaRPr/>
          </a:p>
        </p:txBody>
      </p:sp>
      <p:sp>
        <p:nvSpPr>
          <p:cNvPr id="467" name="Google Shape;467;p26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Ensemble Learning</a:t>
            </a:r>
            <a:endParaRPr/>
          </a:p>
        </p:txBody>
      </p:sp>
      <p:sp>
        <p:nvSpPr>
          <p:cNvPr id="468" name="Google Shape;468;p26"/>
          <p:cNvSpPr txBox="1"/>
          <p:nvPr/>
        </p:nvSpPr>
        <p:spPr>
          <a:xfrm>
            <a:off x="1524000" y="2551895"/>
            <a:ext cx="8665500" cy="28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6075" lvl="1" marL="53215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Clr>
                <a:srgbClr val="1B1918"/>
              </a:buClr>
              <a:buSzPts val="2464"/>
              <a:buFont typeface="Arial"/>
              <a:buChar char="•"/>
            </a:pPr>
            <a:r>
              <a:rPr b="1" i="0" lang="en-US" sz="2464" u="none" cap="none" strike="noStrike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The Silhouette score </a:t>
            </a: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b="1" i="0" lang="en-US" sz="2464" u="none" cap="none" strike="noStrike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 All it says is how well clusters behave in the definitional sense of clusters - e.g. how dense they are and how well separated.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6"/>
          <p:cNvSpPr/>
          <p:nvPr/>
        </p:nvSpPr>
        <p:spPr>
          <a:xfrm>
            <a:off x="10583271" y="2583199"/>
            <a:ext cx="7200805" cy="5120640"/>
          </a:xfrm>
          <a:custGeom>
            <a:rect b="b" l="l" r="r" t="t"/>
            <a:pathLst>
              <a:path extrusionOk="0" h="6827520" w="9601073">
                <a:moveTo>
                  <a:pt x="0" y="0"/>
                </a:moveTo>
                <a:lnTo>
                  <a:pt x="9601073" y="0"/>
                </a:lnTo>
                <a:lnTo>
                  <a:pt x="9601073" y="6827520"/>
                </a:lnTo>
                <a:lnTo>
                  <a:pt x="0" y="6827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70" name="Google Shape;470;p26"/>
          <p:cNvGraphicFramePr/>
          <p:nvPr/>
        </p:nvGraphicFramePr>
        <p:xfrm>
          <a:off x="952500" y="4998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{5D16822D-D630-4EED-B6F3-EC4874DD3B9E}</a:tableStyleId>
              </a:tblPr>
              <a:tblGrid>
                <a:gridCol w="4015600"/>
                <a:gridCol w="4015600"/>
              </a:tblGrid>
              <a:tr h="62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/>
                        <a:t>Score Range</a:t>
                      </a:r>
                      <a:endParaRPr b="1"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/>
                        <a:t>Interpretation</a:t>
                      </a:r>
                      <a:endParaRPr b="1" sz="2200"/>
                    </a:p>
                  </a:txBody>
                  <a:tcPr marT="91425" marB="91425" marR="91425" marL="91425"/>
                </a:tc>
              </a:tr>
              <a:tr h="62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/>
                        <a:t>0.7-1.0</a:t>
                      </a:r>
                      <a:endParaRPr b="1"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/>
                        <a:t>Well-separated, dense clusters </a:t>
                      </a:r>
                      <a:endParaRPr b="1" sz="2200"/>
                    </a:p>
                  </a:txBody>
                  <a:tcPr marT="91425" marB="91425" marR="91425" marL="91425"/>
                </a:tc>
              </a:tr>
              <a:tr h="62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/>
                        <a:t>0.3-0.7</a:t>
                      </a:r>
                      <a:endParaRPr b="1"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/>
                        <a:t>Reasonable structure, some overlap</a:t>
                      </a:r>
                      <a:endParaRPr b="1" sz="2200"/>
                    </a:p>
                  </a:txBody>
                  <a:tcPr marT="91425" marB="91425" marR="91425" marL="91425"/>
                </a:tc>
              </a:tr>
              <a:tr h="62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/>
                        <a:t>0.0-0.3</a:t>
                      </a:r>
                      <a:endParaRPr b="1"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/>
                        <a:t>Weak structure, clusters not distinct </a:t>
                      </a:r>
                      <a:endParaRPr b="1" sz="2200"/>
                    </a:p>
                  </a:txBody>
                  <a:tcPr marT="91425" marB="91425" marR="91425" marL="91425"/>
                </a:tc>
              </a:tr>
              <a:tr h="62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/>
                        <a:t>&lt;0</a:t>
                      </a:r>
                      <a:endParaRPr b="1"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/>
                        <a:t>Points likely in wrong clusters</a:t>
                      </a:r>
                      <a:endParaRPr b="1" sz="2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1" name="Google Shape;471;p26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{D481E42D-9AD5-45A8-9A33-651B65883D79}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2" name="Google Shape;472;p26"/>
          <p:cNvGraphicFramePr/>
          <p:nvPr/>
        </p:nvGraphicFramePr>
        <p:xfrm>
          <a:off x="457200" y="45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{D481E42D-9AD5-45A8-9A33-651B65883D79}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3" name="Google Shape;473;p26"/>
          <p:cNvGraphicFramePr/>
          <p:nvPr/>
        </p:nvGraphicFramePr>
        <p:xfrm>
          <a:off x="609600" y="60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{D481E42D-9AD5-45A8-9A33-651B65883D79}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4" name="Google Shape;474;p26"/>
          <p:cNvGraphicFramePr/>
          <p:nvPr/>
        </p:nvGraphicFramePr>
        <p:xfrm>
          <a:off x="762000" y="76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{D481E42D-9AD5-45A8-9A33-651B65883D79}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5" name="Google Shape;475;p26"/>
          <p:cNvGraphicFramePr/>
          <p:nvPr/>
        </p:nvGraphicFramePr>
        <p:xfrm>
          <a:off x="91440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{D481E42D-9AD5-45A8-9A33-651B65883D79}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1302576" y="3756047"/>
            <a:ext cx="15682848" cy="3345674"/>
          </a:xfrm>
          <a:custGeom>
            <a:rect b="b" l="l" r="r" t="t"/>
            <a:pathLst>
              <a:path extrusionOk="0" h="3345674" w="15682848">
                <a:moveTo>
                  <a:pt x="0" y="0"/>
                </a:moveTo>
                <a:lnTo>
                  <a:pt x="15682848" y="0"/>
                </a:lnTo>
                <a:lnTo>
                  <a:pt x="15682848" y="3345674"/>
                </a:lnTo>
                <a:lnTo>
                  <a:pt x="0" y="334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1524000" y="1347937"/>
            <a:ext cx="15557091" cy="1478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UNSUPERVISED LEARNING</a:t>
            </a:r>
            <a:endParaRPr/>
          </a:p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Unsupervised Learning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4">
            <a:alphaModFix/>
          </a:blip>
          <a:srcRect b="0" l="24653" r="24654" t="0"/>
          <a:stretch/>
        </p:blipFill>
        <p:spPr>
          <a:xfrm>
            <a:off x="1078216" y="2780598"/>
            <a:ext cx="3711693" cy="285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UNSUPERVISED LEARNING</a:t>
            </a:r>
            <a:endParaRPr/>
          </a:p>
        </p:txBody>
      </p:sp>
      <p:sp>
        <p:nvSpPr>
          <p:cNvPr id="130" name="Google Shape;130;p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Unsupervised Learning</a:t>
            </a:r>
            <a:endParaRPr/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4">
            <a:alphaModFix/>
          </a:blip>
          <a:srcRect b="0" l="24653" r="24654" t="0"/>
          <a:stretch/>
        </p:blipFill>
        <p:spPr>
          <a:xfrm>
            <a:off x="1078216" y="6404789"/>
            <a:ext cx="3711693" cy="285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4">
            <a:alphaModFix/>
          </a:blip>
          <a:srcRect b="0" l="24653" r="24654" t="0"/>
          <a:stretch/>
        </p:blipFill>
        <p:spPr>
          <a:xfrm>
            <a:off x="5145069" y="2780598"/>
            <a:ext cx="3711693" cy="285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4">
            <a:alphaModFix/>
          </a:blip>
          <a:srcRect b="0" l="24653" r="24654" t="0"/>
          <a:stretch/>
        </p:blipFill>
        <p:spPr>
          <a:xfrm>
            <a:off x="5145069" y="6404789"/>
            <a:ext cx="3711693" cy="285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4">
            <a:alphaModFix/>
          </a:blip>
          <a:srcRect b="0" l="24653" r="24654" t="0"/>
          <a:stretch/>
        </p:blipFill>
        <p:spPr>
          <a:xfrm>
            <a:off x="9211922" y="2780598"/>
            <a:ext cx="3711693" cy="285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4">
            <a:alphaModFix/>
          </a:blip>
          <a:srcRect b="0" l="24653" r="24654" t="0"/>
          <a:stretch/>
        </p:blipFill>
        <p:spPr>
          <a:xfrm>
            <a:off x="9211922" y="6404789"/>
            <a:ext cx="3711693" cy="285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4">
            <a:alphaModFix/>
          </a:blip>
          <a:srcRect b="0" l="37213" r="37213" t="0"/>
          <a:stretch/>
        </p:blipFill>
        <p:spPr>
          <a:xfrm>
            <a:off x="13276039" y="2780598"/>
            <a:ext cx="4250835" cy="6477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/>
          <p:nvPr/>
        </p:nvSpPr>
        <p:spPr>
          <a:xfrm>
            <a:off x="5145069" y="2780598"/>
            <a:ext cx="3714414" cy="2870690"/>
          </a:xfrm>
          <a:custGeom>
            <a:rect b="b" l="l" r="r" t="t"/>
            <a:pathLst>
              <a:path extrusionOk="0" h="3827587" w="4952551">
                <a:moveTo>
                  <a:pt x="0" y="0"/>
                </a:moveTo>
                <a:lnTo>
                  <a:pt x="4952551" y="0"/>
                </a:lnTo>
                <a:lnTo>
                  <a:pt x="4952551" y="3827587"/>
                </a:lnTo>
                <a:lnTo>
                  <a:pt x="0" y="38275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9001" r="-1900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1028700" y="2780598"/>
            <a:ext cx="3773957" cy="2870635"/>
          </a:xfrm>
          <a:custGeom>
            <a:rect b="b" l="l" r="r" t="t"/>
            <a:pathLst>
              <a:path extrusionOk="0" h="4171840" w="5484622">
                <a:moveTo>
                  <a:pt x="0" y="0"/>
                </a:moveTo>
                <a:lnTo>
                  <a:pt x="5484622" y="0"/>
                </a:lnTo>
                <a:lnTo>
                  <a:pt x="5484622" y="4171840"/>
                </a:lnTo>
                <a:lnTo>
                  <a:pt x="0" y="4171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34256" r="-15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1078216" y="6404789"/>
            <a:ext cx="3711713" cy="2853507"/>
          </a:xfrm>
          <a:custGeom>
            <a:rect b="b" l="l" r="r" t="t"/>
            <a:pathLst>
              <a:path extrusionOk="0" h="3804677" w="4948951">
                <a:moveTo>
                  <a:pt x="0" y="0"/>
                </a:moveTo>
                <a:lnTo>
                  <a:pt x="4948951" y="0"/>
                </a:lnTo>
                <a:lnTo>
                  <a:pt x="4948951" y="3804677"/>
                </a:lnTo>
                <a:lnTo>
                  <a:pt x="0" y="3804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7763" r="-776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5145069" y="6404789"/>
            <a:ext cx="3711689" cy="2853473"/>
          </a:xfrm>
          <a:custGeom>
            <a:rect b="b" l="l" r="r" t="t"/>
            <a:pathLst>
              <a:path extrusionOk="0" h="4043899" w="5260150">
                <a:moveTo>
                  <a:pt x="0" y="0"/>
                </a:moveTo>
                <a:lnTo>
                  <a:pt x="5260150" y="0"/>
                </a:lnTo>
                <a:lnTo>
                  <a:pt x="5260150" y="4043899"/>
                </a:lnTo>
                <a:lnTo>
                  <a:pt x="0" y="4043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1317" r="-131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9202397" y="2801714"/>
            <a:ext cx="3721203" cy="2849555"/>
          </a:xfrm>
          <a:custGeom>
            <a:rect b="b" l="l" r="r" t="t"/>
            <a:pathLst>
              <a:path extrusionOk="0" h="3799406" w="4961604">
                <a:moveTo>
                  <a:pt x="0" y="0"/>
                </a:moveTo>
                <a:lnTo>
                  <a:pt x="4961604" y="0"/>
                </a:lnTo>
                <a:lnTo>
                  <a:pt x="4961604" y="3799406"/>
                </a:lnTo>
                <a:lnTo>
                  <a:pt x="0" y="3799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18141" r="-1814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9211922" y="6404789"/>
            <a:ext cx="3711691" cy="2853484"/>
          </a:xfrm>
          <a:custGeom>
            <a:rect b="b" l="l" r="r" t="t"/>
            <a:pathLst>
              <a:path extrusionOk="0" h="3804646" w="4948921">
                <a:moveTo>
                  <a:pt x="0" y="0"/>
                </a:moveTo>
                <a:lnTo>
                  <a:pt x="4948921" y="0"/>
                </a:lnTo>
                <a:lnTo>
                  <a:pt x="4948921" y="3804646"/>
                </a:lnTo>
                <a:lnTo>
                  <a:pt x="0" y="3804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18639" r="-1863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13276039" y="2801714"/>
            <a:ext cx="4250827" cy="6456601"/>
          </a:xfrm>
          <a:custGeom>
            <a:rect b="b" l="l" r="r" t="t"/>
            <a:pathLst>
              <a:path extrusionOk="0" h="8608801" w="5667770">
                <a:moveTo>
                  <a:pt x="0" y="0"/>
                </a:moveTo>
                <a:lnTo>
                  <a:pt x="5667770" y="0"/>
                </a:lnTo>
                <a:lnTo>
                  <a:pt x="5667770" y="8608801"/>
                </a:lnTo>
                <a:lnTo>
                  <a:pt x="0" y="8608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-77185" r="-2558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UNSUPERVISED LEARNING</a:t>
            </a:r>
            <a:endParaRPr/>
          </a:p>
        </p:txBody>
      </p:sp>
      <p:sp>
        <p:nvSpPr>
          <p:cNvPr id="154" name="Google Shape;154;p5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Unsupervised Learning</a:t>
            </a:r>
            <a:endParaRPr/>
          </a:p>
        </p:txBody>
      </p:sp>
      <p:sp>
        <p:nvSpPr>
          <p:cNvPr id="155" name="Google Shape;155;p5"/>
          <p:cNvSpPr/>
          <p:nvPr/>
        </p:nvSpPr>
        <p:spPr>
          <a:xfrm>
            <a:off x="1524000" y="2961544"/>
            <a:ext cx="2868556" cy="2181948"/>
          </a:xfrm>
          <a:custGeom>
            <a:rect b="b" l="l" r="r" t="t"/>
            <a:pathLst>
              <a:path extrusionOk="0" h="4171840" w="5484622">
                <a:moveTo>
                  <a:pt x="0" y="0"/>
                </a:moveTo>
                <a:lnTo>
                  <a:pt x="5484622" y="0"/>
                </a:lnTo>
                <a:lnTo>
                  <a:pt x="5484622" y="4171840"/>
                </a:lnTo>
                <a:lnTo>
                  <a:pt x="0" y="4171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4256" r="-15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1360611" y="5609595"/>
            <a:ext cx="2821244" cy="2168929"/>
          </a:xfrm>
          <a:custGeom>
            <a:rect b="b" l="l" r="r" t="t"/>
            <a:pathLst>
              <a:path extrusionOk="0" h="3804677" w="4948951">
                <a:moveTo>
                  <a:pt x="0" y="0"/>
                </a:moveTo>
                <a:lnTo>
                  <a:pt x="4948951" y="0"/>
                </a:lnTo>
                <a:lnTo>
                  <a:pt x="4948951" y="3804677"/>
                </a:lnTo>
                <a:lnTo>
                  <a:pt x="0" y="3804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763" r="-776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3141661" y="4262264"/>
            <a:ext cx="2823297" cy="2181990"/>
          </a:xfrm>
          <a:custGeom>
            <a:rect b="b" l="l" r="r" t="t"/>
            <a:pathLst>
              <a:path extrusionOk="0" h="3827587" w="4952551">
                <a:moveTo>
                  <a:pt x="0" y="0"/>
                </a:moveTo>
                <a:lnTo>
                  <a:pt x="4952551" y="0"/>
                </a:lnTo>
                <a:lnTo>
                  <a:pt x="4952551" y="3827587"/>
                </a:lnTo>
                <a:lnTo>
                  <a:pt x="0" y="38275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9001" r="-1900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11952081" y="2430266"/>
            <a:ext cx="4971960" cy="2165925"/>
          </a:xfrm>
          <a:custGeom>
            <a:rect b="b" l="l" r="r" t="t"/>
            <a:pathLst>
              <a:path extrusionOk="0" h="3799406" w="8721678">
                <a:moveTo>
                  <a:pt x="0" y="0"/>
                </a:moveTo>
                <a:lnTo>
                  <a:pt x="8721678" y="0"/>
                </a:lnTo>
                <a:lnTo>
                  <a:pt x="8721678" y="3799406"/>
                </a:lnTo>
                <a:lnTo>
                  <a:pt x="0" y="3799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4488" l="0" r="0" t="-1448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14438071" y="4165983"/>
            <a:ext cx="2821226" cy="2168903"/>
          </a:xfrm>
          <a:custGeom>
            <a:rect b="b" l="l" r="r" t="t"/>
            <a:pathLst>
              <a:path extrusionOk="0" h="4043899" w="5260150">
                <a:moveTo>
                  <a:pt x="0" y="0"/>
                </a:moveTo>
                <a:lnTo>
                  <a:pt x="5260150" y="0"/>
                </a:lnTo>
                <a:lnTo>
                  <a:pt x="5260150" y="4043899"/>
                </a:lnTo>
                <a:lnTo>
                  <a:pt x="0" y="4043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1317" r="-131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11522217" y="4885631"/>
            <a:ext cx="3718511" cy="2168911"/>
          </a:xfrm>
          <a:custGeom>
            <a:rect b="b" l="l" r="r" t="t"/>
            <a:pathLst>
              <a:path extrusionOk="0" h="3804646" w="6522911">
                <a:moveTo>
                  <a:pt x="0" y="0"/>
                </a:moveTo>
                <a:lnTo>
                  <a:pt x="6522911" y="0"/>
                </a:lnTo>
                <a:lnTo>
                  <a:pt x="6522911" y="3804646"/>
                </a:lnTo>
                <a:lnTo>
                  <a:pt x="0" y="3804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2076" r="-207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4553315" y="5089224"/>
            <a:ext cx="4999741" cy="2710002"/>
          </a:xfrm>
          <a:custGeom>
            <a:rect b="b" l="l" r="r" t="t"/>
            <a:pathLst>
              <a:path extrusionOk="0" h="4972764" w="9174358">
                <a:moveTo>
                  <a:pt x="0" y="0"/>
                </a:moveTo>
                <a:lnTo>
                  <a:pt x="9174358" y="0"/>
                </a:lnTo>
                <a:lnTo>
                  <a:pt x="9174358" y="4972764"/>
                </a:lnTo>
                <a:lnTo>
                  <a:pt x="0" y="4972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30945" l="0" r="0" t="-723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UNSUPERVISED LEARNING</a:t>
            </a:r>
            <a:endParaRPr/>
          </a:p>
        </p:txBody>
      </p:sp>
      <p:sp>
        <p:nvSpPr>
          <p:cNvPr id="172" name="Google Shape;172;p6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Unsupervised Learning</a:t>
            </a:r>
            <a:endParaRPr/>
          </a:p>
        </p:txBody>
      </p:sp>
      <p:sp>
        <p:nvSpPr>
          <p:cNvPr id="173" name="Google Shape;173;p6"/>
          <p:cNvSpPr/>
          <p:nvPr/>
        </p:nvSpPr>
        <p:spPr>
          <a:xfrm>
            <a:off x="1524000" y="2961544"/>
            <a:ext cx="2868556" cy="2181948"/>
          </a:xfrm>
          <a:custGeom>
            <a:rect b="b" l="l" r="r" t="t"/>
            <a:pathLst>
              <a:path extrusionOk="0" h="4171840" w="5484622">
                <a:moveTo>
                  <a:pt x="0" y="0"/>
                </a:moveTo>
                <a:lnTo>
                  <a:pt x="5484622" y="0"/>
                </a:lnTo>
                <a:lnTo>
                  <a:pt x="5484622" y="4171840"/>
                </a:lnTo>
                <a:lnTo>
                  <a:pt x="0" y="4171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4256" r="-15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1360611" y="5609595"/>
            <a:ext cx="2821244" cy="2168929"/>
          </a:xfrm>
          <a:custGeom>
            <a:rect b="b" l="l" r="r" t="t"/>
            <a:pathLst>
              <a:path extrusionOk="0" h="3804677" w="4948951">
                <a:moveTo>
                  <a:pt x="0" y="0"/>
                </a:moveTo>
                <a:lnTo>
                  <a:pt x="4948951" y="0"/>
                </a:lnTo>
                <a:lnTo>
                  <a:pt x="4948951" y="3804677"/>
                </a:lnTo>
                <a:lnTo>
                  <a:pt x="0" y="3804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7763" r="-776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3141661" y="4262264"/>
            <a:ext cx="2823297" cy="2181990"/>
          </a:xfrm>
          <a:custGeom>
            <a:rect b="b" l="l" r="r" t="t"/>
            <a:pathLst>
              <a:path extrusionOk="0" h="3827587" w="4952551">
                <a:moveTo>
                  <a:pt x="0" y="0"/>
                </a:moveTo>
                <a:lnTo>
                  <a:pt x="4952551" y="0"/>
                </a:lnTo>
                <a:lnTo>
                  <a:pt x="4952551" y="3827587"/>
                </a:lnTo>
                <a:lnTo>
                  <a:pt x="0" y="38275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9001" r="-1900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11952081" y="2430266"/>
            <a:ext cx="4971960" cy="2165925"/>
          </a:xfrm>
          <a:custGeom>
            <a:rect b="b" l="l" r="r" t="t"/>
            <a:pathLst>
              <a:path extrusionOk="0" h="3799406" w="8721678">
                <a:moveTo>
                  <a:pt x="0" y="0"/>
                </a:moveTo>
                <a:lnTo>
                  <a:pt x="8721678" y="0"/>
                </a:lnTo>
                <a:lnTo>
                  <a:pt x="8721678" y="3799406"/>
                </a:lnTo>
                <a:lnTo>
                  <a:pt x="0" y="3799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4488" l="0" r="0" t="-1448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14438071" y="4165983"/>
            <a:ext cx="2821226" cy="2168903"/>
          </a:xfrm>
          <a:custGeom>
            <a:rect b="b" l="l" r="r" t="t"/>
            <a:pathLst>
              <a:path extrusionOk="0" h="4043899" w="5260150">
                <a:moveTo>
                  <a:pt x="0" y="0"/>
                </a:moveTo>
                <a:lnTo>
                  <a:pt x="5260150" y="0"/>
                </a:lnTo>
                <a:lnTo>
                  <a:pt x="5260150" y="4043899"/>
                </a:lnTo>
                <a:lnTo>
                  <a:pt x="0" y="4043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1317" r="-131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11397595" y="6444220"/>
            <a:ext cx="3718511" cy="2168911"/>
          </a:xfrm>
          <a:custGeom>
            <a:rect b="b" l="l" r="r" t="t"/>
            <a:pathLst>
              <a:path extrusionOk="0" h="3804646" w="6522911">
                <a:moveTo>
                  <a:pt x="0" y="0"/>
                </a:moveTo>
                <a:lnTo>
                  <a:pt x="6522911" y="0"/>
                </a:lnTo>
                <a:lnTo>
                  <a:pt x="6522911" y="3804646"/>
                </a:lnTo>
                <a:lnTo>
                  <a:pt x="0" y="3804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2076" r="-207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5964969" y="2907268"/>
            <a:ext cx="4999741" cy="2710002"/>
          </a:xfrm>
          <a:custGeom>
            <a:rect b="b" l="l" r="r" t="t"/>
            <a:pathLst>
              <a:path extrusionOk="0" h="4972764" w="9174358">
                <a:moveTo>
                  <a:pt x="0" y="0"/>
                </a:moveTo>
                <a:lnTo>
                  <a:pt x="9174358" y="0"/>
                </a:lnTo>
                <a:lnTo>
                  <a:pt x="9174358" y="4972764"/>
                </a:lnTo>
                <a:lnTo>
                  <a:pt x="0" y="4972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30945" l="0" r="0" t="-723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 txBox="1"/>
          <p:nvPr/>
        </p:nvSpPr>
        <p:spPr>
          <a:xfrm>
            <a:off x="1524000" y="8489478"/>
            <a:ext cx="7778545" cy="877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Different clustering algorithms use different methods to define what is 'similar'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0" y="7162791"/>
            <a:ext cx="18288000" cy="5810401"/>
          </a:xfrm>
          <a:custGeom>
            <a:rect b="b" l="l" r="r" t="t"/>
            <a:pathLst>
              <a:path extrusionOk="0" h="900183" w="2833290">
                <a:moveTo>
                  <a:pt x="0" y="0"/>
                </a:moveTo>
                <a:lnTo>
                  <a:pt x="2833290" y="0"/>
                </a:lnTo>
                <a:lnTo>
                  <a:pt x="2833290" y="900183"/>
                </a:lnTo>
                <a:lnTo>
                  <a:pt x="0" y="900183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3011" l="0" r="0" t="-3301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7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UNSUPERVISED LEARNING</a:t>
            </a:r>
            <a:endParaRPr/>
          </a:p>
        </p:txBody>
      </p:sp>
      <p:sp>
        <p:nvSpPr>
          <p:cNvPr id="192" name="Google Shape;192;p7"/>
          <p:cNvSpPr txBox="1"/>
          <p:nvPr/>
        </p:nvSpPr>
        <p:spPr>
          <a:xfrm>
            <a:off x="1524000" y="2465302"/>
            <a:ext cx="14978700" cy="59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Typical Usecases</a:t>
            </a:r>
            <a:endParaRPr b="1" sz="2464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Topic Identification (when analysing emails, documents articles): discovers common themes or topics in emails, documents, or articles using techniques like clustering or topic modeling.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Image Clustering: Groups similar images together based on visual features without needing labels, often used in organizing large image datasets.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Retail basket analysis: Finds patterns in customer purchases to suggest product associations or bundles, such as “people who buy X also buy Y.”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Unsupervised Learning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10799375" y="0"/>
            <a:ext cx="7647170" cy="12838890"/>
          </a:xfrm>
          <a:custGeom>
            <a:rect b="b" l="l" r="r" t="t"/>
            <a:pathLst>
              <a:path extrusionOk="0" h="1989080" w="1184747">
                <a:moveTo>
                  <a:pt x="0" y="0"/>
                </a:moveTo>
                <a:lnTo>
                  <a:pt x="1184747" y="0"/>
                </a:lnTo>
                <a:lnTo>
                  <a:pt x="1184747" y="1989080"/>
                </a:lnTo>
                <a:lnTo>
                  <a:pt x="0" y="198908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99229" r="-9923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UNSUPERVISED LEARNING</a:t>
            </a:r>
            <a:endParaRPr/>
          </a:p>
        </p:txBody>
      </p:sp>
      <p:sp>
        <p:nvSpPr>
          <p:cNvPr id="205" name="Google Shape;205;p8"/>
          <p:cNvSpPr txBox="1"/>
          <p:nvPr/>
        </p:nvSpPr>
        <p:spPr>
          <a:xfrm>
            <a:off x="1524000" y="2465302"/>
            <a:ext cx="8665378" cy="2591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Clustering is the task of partitioning the dataset into groups of similarity called clusters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64">
                <a:solidFill>
                  <a:srgbClr val="1B1918"/>
                </a:solidFill>
                <a:latin typeface="Poppins"/>
                <a:ea typeface="Poppins"/>
                <a:cs typeface="Poppins"/>
                <a:sym typeface="Poppins"/>
              </a:rPr>
              <a:t>Clustering algorithms assign a number to each datapoint indicating which cluster it belongs to.</a:t>
            </a:r>
            <a:endParaRPr/>
          </a:p>
          <a:p>
            <a:pPr indent="0" lvl="0" marL="0" marR="0" rtl="0" algn="l">
              <a:lnSpc>
                <a:spcPct val="138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64">
              <a:solidFill>
                <a:srgbClr val="1B191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" name="Google Shape;206;p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Data Squad | Unsupervised Learning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1536469" y="2293639"/>
            <a:ext cx="13944600" cy="3920264"/>
          </a:xfrm>
          <a:custGeom>
            <a:rect b="b" l="l" r="r" t="t"/>
            <a:pathLst>
              <a:path extrusionOk="0" h="3737210" w="13705023">
                <a:moveTo>
                  <a:pt x="0" y="0"/>
                </a:moveTo>
                <a:lnTo>
                  <a:pt x="13705023" y="0"/>
                </a:lnTo>
                <a:lnTo>
                  <a:pt x="13705023" y="3737210"/>
                </a:lnTo>
                <a:lnTo>
                  <a:pt x="0" y="3737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9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K-MEANS CLUSTERING</a:t>
            </a:r>
            <a:endParaRPr/>
          </a:p>
        </p:txBody>
      </p:sp>
      <p:sp>
        <p:nvSpPr>
          <p:cNvPr id="218" name="Google Shape;218;p9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DC5FA"/>
                </a:solidFill>
                <a:latin typeface="Quicksand"/>
                <a:ea typeface="Quicksand"/>
                <a:cs typeface="Quicksand"/>
                <a:sym typeface="Quicksand"/>
              </a:rPr>
              <a:t>Data Squad | Unsupervised Learning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